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6" r:id="rId3"/>
    <p:sldId id="261" r:id="rId4"/>
    <p:sldId id="262" r:id="rId5"/>
    <p:sldId id="263" r:id="rId6"/>
    <p:sldId id="258" r:id="rId7"/>
    <p:sldId id="264" r:id="rId8"/>
    <p:sldId id="274" r:id="rId9"/>
    <p:sldId id="267" r:id="rId10"/>
    <p:sldId id="281" r:id="rId11"/>
    <p:sldId id="271" r:id="rId12"/>
    <p:sldId id="272" r:id="rId13"/>
    <p:sldId id="275" r:id="rId14"/>
    <p:sldId id="282" r:id="rId15"/>
    <p:sldId id="284" r:id="rId16"/>
    <p:sldId id="283" r:id="rId17"/>
    <p:sldId id="287" r:id="rId18"/>
    <p:sldId id="273" r:id="rId19"/>
    <p:sldId id="276" r:id="rId20"/>
    <p:sldId id="288" r:id="rId21"/>
    <p:sldId id="289" r:id="rId22"/>
    <p:sldId id="292" r:id="rId23"/>
    <p:sldId id="294" r:id="rId24"/>
    <p:sldId id="293" r:id="rId25"/>
    <p:sldId id="295" r:id="rId26"/>
    <p:sldId id="296" r:id="rId27"/>
    <p:sldId id="298" r:id="rId28"/>
    <p:sldId id="303" r:id="rId29"/>
    <p:sldId id="307" r:id="rId30"/>
    <p:sldId id="285" r:id="rId31"/>
    <p:sldId id="306"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F56B2BE0-6D7B-4462-A3D1-0AAF9BD6A13F}">
          <p14:sldIdLst>
            <p14:sldId id="256"/>
            <p14:sldId id="266"/>
            <p14:sldId id="261"/>
            <p14:sldId id="262"/>
            <p14:sldId id="263"/>
            <p14:sldId id="258"/>
            <p14:sldId id="264"/>
            <p14:sldId id="274"/>
            <p14:sldId id="267"/>
            <p14:sldId id="281"/>
            <p14:sldId id="271"/>
            <p14:sldId id="272"/>
            <p14:sldId id="275"/>
            <p14:sldId id="282"/>
            <p14:sldId id="284"/>
            <p14:sldId id="283"/>
            <p14:sldId id="287"/>
            <p14:sldId id="273"/>
            <p14:sldId id="276"/>
            <p14:sldId id="288"/>
            <p14:sldId id="289"/>
            <p14:sldId id="292"/>
            <p14:sldId id="294"/>
            <p14:sldId id="277"/>
            <p14:sldId id="293"/>
            <p14:sldId id="295"/>
            <p14:sldId id="296"/>
            <p14:sldId id="297"/>
            <p14:sldId id="298"/>
            <p14:sldId id="299"/>
            <p14:sldId id="300"/>
            <p14:sldId id="301"/>
            <p14:sldId id="302"/>
            <p14:sldId id="303"/>
            <p14:sldId id="304"/>
            <p14:sldId id="285"/>
            <p14:sldId id="30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0066"/>
    <a:srgbClr val="990099"/>
    <a:srgbClr val="DB6FB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85166" autoAdjust="0"/>
  </p:normalViewPr>
  <p:slideViewPr>
    <p:cSldViewPr>
      <p:cViewPr>
        <p:scale>
          <a:sx n="70" d="100"/>
          <a:sy n="70" d="100"/>
        </p:scale>
        <p:origin x="-1164"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CCF97B1-E691-43AB-A209-13042898026F}" type="datetimeFigureOut">
              <a:rPr lang="en-US" smtClean="0"/>
              <a:pPr/>
              <a:t>3/2/2014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73991F0-4861-44CD-8779-10A2DD6C5C43}" type="slidenum">
              <a:rPr lang="en-US" smtClean="0"/>
              <a:pPr/>
              <a:t>‹#›</a:t>
            </a:fld>
            <a:endParaRPr lang="en-US"/>
          </a:p>
        </p:txBody>
      </p:sp>
    </p:spTree>
    <p:extLst>
      <p:ext uri="{BB962C8B-B14F-4D97-AF65-F5344CB8AC3E}">
        <p14:creationId xmlns="" xmlns:p14="http://schemas.microsoft.com/office/powerpoint/2010/main" val="494614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3991F0-4861-44CD-8779-10A2DD6C5C43}" type="slidenum">
              <a:rPr lang="en-US" smtClean="0"/>
              <a:pPr/>
              <a:t>11</a:t>
            </a:fld>
            <a:endParaRPr lang="en-US"/>
          </a:p>
        </p:txBody>
      </p:sp>
    </p:spTree>
    <p:extLst>
      <p:ext uri="{BB962C8B-B14F-4D97-AF65-F5344CB8AC3E}">
        <p14:creationId xmlns="" xmlns:p14="http://schemas.microsoft.com/office/powerpoint/2010/main" val="3765626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welfare economics, the </a:t>
            </a:r>
            <a:r>
              <a:rPr lang="en-US" b="1" dirty="0" smtClean="0"/>
              <a:t>Theory of the</a:t>
            </a:r>
            <a:r>
              <a:rPr lang="en-US" b="1" baseline="0" dirty="0" smtClean="0"/>
              <a:t> Second Best</a:t>
            </a:r>
            <a:r>
              <a:rPr lang="en-US" b="0" baseline="0" dirty="0" smtClean="0"/>
              <a:t> states that when there is more than one distortion/inefficiency in a market, the second-best solution (where the first-best refers to removal of all distortions) may involve changing variables away from the values that are usually assumed to be optimal. This underlies the criticism of approaches 1 and 2 in the slide above. </a:t>
            </a:r>
          </a:p>
          <a:p>
            <a:endParaRPr lang="en-US" b="0" baseline="0" dirty="0" smtClean="0"/>
          </a:p>
          <a:p>
            <a:r>
              <a:rPr lang="en-US" b="0" baseline="0" dirty="0" smtClean="0"/>
              <a:t>Further reading: </a:t>
            </a:r>
          </a:p>
          <a:p>
            <a:pPr marL="171450" indent="-171450">
              <a:buFont typeface="Arial" pitchFamily="34" charset="0"/>
              <a:buChar char="•"/>
            </a:pPr>
            <a:r>
              <a:rPr lang="en-US" b="0" baseline="0" dirty="0" err="1" smtClean="0"/>
              <a:t>Hausmann</a:t>
            </a:r>
            <a:r>
              <a:rPr lang="en-US" b="0" baseline="0" dirty="0" smtClean="0"/>
              <a:t>, </a:t>
            </a:r>
            <a:r>
              <a:rPr lang="en-US" b="0" baseline="0" dirty="0" err="1" smtClean="0"/>
              <a:t>Rodrik</a:t>
            </a:r>
            <a:r>
              <a:rPr lang="en-US" b="0" baseline="0" dirty="0" smtClean="0"/>
              <a:t>, Velasco. </a:t>
            </a:r>
            <a:r>
              <a:rPr lang="en-US" b="0" i="1" baseline="0" dirty="0" smtClean="0"/>
              <a:t>Getting the Diagnosis Right. 2006</a:t>
            </a:r>
          </a:p>
          <a:p>
            <a:pPr marL="628650" lvl="1" indent="-171450">
              <a:buFont typeface="Arial" pitchFamily="34" charset="0"/>
              <a:buChar char="•"/>
            </a:pPr>
            <a:r>
              <a:rPr lang="en-US" b="0" baseline="0" dirty="0" smtClean="0"/>
              <a:t>http://www.imf.org/external/pubs/ft/fandd/2006/03/hausmann.htm  </a:t>
            </a:r>
            <a:endParaRPr lang="en-US" b="0" dirty="0"/>
          </a:p>
        </p:txBody>
      </p:sp>
      <p:sp>
        <p:nvSpPr>
          <p:cNvPr id="4" name="Slide Number Placeholder 3"/>
          <p:cNvSpPr>
            <a:spLocks noGrp="1"/>
          </p:cNvSpPr>
          <p:nvPr>
            <p:ph type="sldNum" sz="quarter" idx="10"/>
          </p:nvPr>
        </p:nvSpPr>
        <p:spPr/>
        <p:txBody>
          <a:bodyPr/>
          <a:lstStyle/>
          <a:p>
            <a:fld id="{273991F0-4861-44CD-8779-10A2DD6C5C43}" type="slidenum">
              <a:rPr lang="en-US" smtClean="0"/>
              <a:pPr/>
              <a:t>27</a:t>
            </a:fld>
            <a:endParaRPr lang="en-US"/>
          </a:p>
        </p:txBody>
      </p:sp>
    </p:spTree>
    <p:extLst>
      <p:ext uri="{BB962C8B-B14F-4D97-AF65-F5344CB8AC3E}">
        <p14:creationId xmlns="" xmlns:p14="http://schemas.microsoft.com/office/powerpoint/2010/main" val="73519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33D108-FEB3-4E16-9A15-4E710438EB9C}" type="slidenum">
              <a:rPr lang="en-US"/>
              <a:pPr/>
              <a:t>31</a:t>
            </a:fld>
            <a:endParaRPr lang="en-US"/>
          </a:p>
        </p:txBody>
      </p:sp>
    </p:spTree>
    <p:extLst>
      <p:ext uri="{BB962C8B-B14F-4D97-AF65-F5344CB8AC3E}">
        <p14:creationId xmlns="" xmlns:p14="http://schemas.microsoft.com/office/powerpoint/2010/main" val="2306161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E29F81-8466-4D6E-A526-3892F0C05B15}" type="datetime1">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descr="PowerPoint_Background.jpg"/>
          <p:cNvPicPr>
            <a:picLocks noChangeAspect="1"/>
          </p:cNvPicPr>
          <p:nvPr userDrawn="1"/>
        </p:nvPicPr>
        <p:blipFill>
          <a:blip r:embed="rId2"/>
          <a:srcRect l="40160" t="42221" r="21914" b="41625"/>
          <a:stretch>
            <a:fillRect/>
          </a:stretch>
        </p:blipFill>
        <p:spPr>
          <a:xfrm rot="20461260">
            <a:off x="7342795" y="6325008"/>
            <a:ext cx="3467917" cy="1107858"/>
          </a:xfrm>
          <a:prstGeom prst="rect">
            <a:avLst/>
          </a:prstGeom>
        </p:spPr>
      </p:pic>
      <p:sp>
        <p:nvSpPr>
          <p:cNvPr id="2" name="Title 1"/>
          <p:cNvSpPr>
            <a:spLocks noGrp="1"/>
          </p:cNvSpPr>
          <p:nvPr>
            <p:ph type="title"/>
          </p:nvPr>
        </p:nvSpPr>
        <p:spPr>
          <a:xfrm>
            <a:off x="457200" y="304800"/>
            <a:ext cx="8229600" cy="990600"/>
          </a:xfrm>
        </p:spPr>
        <p:txBody>
          <a:bodyPr>
            <a:normAutofit/>
          </a:bodyPr>
          <a:lstStyle>
            <a:lvl1pPr algn="l">
              <a:defRPr sz="3200">
                <a:solidFill>
                  <a:srgbClr val="660066"/>
                </a:solidFill>
                <a:latin typeface="Droid Serif" pitchFamily="18" charset="0"/>
                <a:ea typeface="Droid Serif" pitchFamily="18" charset="0"/>
                <a:cs typeface="Droid Serif"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76800"/>
          </a:xfrm>
        </p:spPr>
        <p:txBody>
          <a:bodyPr/>
          <a:lstStyle>
            <a:lvl1pPr>
              <a:defRPr sz="24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89AD367-1E16-4CF9-95F2-11BA0374F1B3}" type="datetime1">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81800" y="6356350"/>
            <a:ext cx="2133600" cy="365125"/>
          </a:xfrm>
        </p:spPr>
        <p:txBody>
          <a:bodyPr/>
          <a:lstStyle>
            <a:lvl1pPr>
              <a:defRPr>
                <a:solidFill>
                  <a:schemeClr val="bg1"/>
                </a:solidFill>
              </a:defRPr>
            </a:lvl1pPr>
          </a:lstStyle>
          <a:p>
            <a:fld id="{B6F15528-21DE-4FAA-801E-634DDDAF4B2B}" type="slidenum">
              <a:rPr lang="en-US" smtClean="0"/>
              <a:pPr/>
              <a:t>‹#›</a:t>
            </a:fld>
            <a:endParaRPr lang="en-US" dirty="0"/>
          </a:p>
        </p:txBody>
      </p:sp>
      <p:pic>
        <p:nvPicPr>
          <p:cNvPr id="8" name="Picture 3" descr="C:\Users\Nayef\AppData\Local\Temp\ScreenClip.png"/>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381000" y="6276876"/>
            <a:ext cx="2495265" cy="50492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3A14C4-19FF-4BFF-B697-0730D73C1FD2}" type="datetime1">
              <a:rPr lang="en-US" smtClean="0"/>
              <a:pPr/>
              <a:t>3/2/2014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9E74A-C596-4217-9D6F-E60583CF4043}" type="datetime1">
              <a:rPr lang="en-US" smtClean="0"/>
              <a:pPr/>
              <a:t>3/2/2014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42B7D-2F92-4620-BDB2-6950D4CD9614}" type="datetime1">
              <a:rPr lang="en-US" smtClean="0"/>
              <a:pPr/>
              <a:t>3/2/2014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8.emf"/><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 name="Picture 5" descr="PowerPoint_Background.jpg"/>
          <p:cNvPicPr>
            <a:picLocks noChangeAspect="1"/>
          </p:cNvPicPr>
          <p:nvPr/>
        </p:nvPicPr>
        <p:blipFill>
          <a:blip r:embed="rId2"/>
          <a:srcRect l="17500" t="42221" b="41112"/>
          <a:stretch>
            <a:fillRect/>
          </a:stretch>
        </p:blipFill>
        <p:spPr>
          <a:xfrm>
            <a:off x="0" y="1752600"/>
            <a:ext cx="7543800" cy="1600200"/>
          </a:xfrm>
          <a:prstGeom prst="rect">
            <a:avLst/>
          </a:prstGeom>
        </p:spPr>
      </p:pic>
      <p:sp>
        <p:nvSpPr>
          <p:cNvPr id="2" name="Title 1"/>
          <p:cNvSpPr>
            <a:spLocks noGrp="1"/>
          </p:cNvSpPr>
          <p:nvPr>
            <p:ph type="ctrTitle"/>
          </p:nvPr>
        </p:nvSpPr>
        <p:spPr>
          <a:xfrm>
            <a:off x="685800" y="1806575"/>
            <a:ext cx="7772400" cy="1470025"/>
          </a:xfrm>
        </p:spPr>
        <p:txBody>
          <a:bodyPr>
            <a:normAutofit/>
          </a:bodyPr>
          <a:lstStyle/>
          <a:p>
            <a:pPr algn="l"/>
            <a:r>
              <a:rPr lang="en-US" sz="2800" dirty="0" smtClean="0">
                <a:solidFill>
                  <a:schemeClr val="bg1"/>
                </a:solidFill>
                <a:latin typeface="Droid Serif" pitchFamily="18" charset="0"/>
                <a:ea typeface="Droid Serif" pitchFamily="18" charset="0"/>
                <a:cs typeface="Droid Serif" pitchFamily="18" charset="0"/>
              </a:rPr>
              <a:t>Political Economy Analysis in the field: </a:t>
            </a:r>
            <a:br>
              <a:rPr lang="en-US" sz="2800" dirty="0" smtClean="0">
                <a:solidFill>
                  <a:schemeClr val="bg1"/>
                </a:solidFill>
                <a:latin typeface="Droid Serif" pitchFamily="18" charset="0"/>
                <a:ea typeface="Droid Serif" pitchFamily="18" charset="0"/>
                <a:cs typeface="Droid Serif" pitchFamily="18" charset="0"/>
              </a:rPr>
            </a:br>
            <a:r>
              <a:rPr lang="en-US" sz="2800" dirty="0" smtClean="0">
                <a:solidFill>
                  <a:schemeClr val="bg1"/>
                </a:solidFill>
                <a:latin typeface="Droid Serif" pitchFamily="18" charset="0"/>
                <a:ea typeface="Droid Serif" pitchFamily="18" charset="0"/>
                <a:cs typeface="Droid Serif" pitchFamily="18" charset="0"/>
              </a:rPr>
              <a:t>The Development Entrepreneurship Approach</a:t>
            </a:r>
            <a:endParaRPr lang="en-US" sz="2800" dirty="0">
              <a:solidFill>
                <a:schemeClr val="bg1"/>
              </a:solidFill>
              <a:latin typeface="Droid Serif" pitchFamily="18" charset="0"/>
              <a:ea typeface="Droid Serif" pitchFamily="18" charset="0"/>
              <a:cs typeface="Droid Serif" pitchFamily="18" charset="0"/>
            </a:endParaRPr>
          </a:p>
        </p:txBody>
      </p:sp>
      <p:sp>
        <p:nvSpPr>
          <p:cNvPr id="3" name="Subtitle 2"/>
          <p:cNvSpPr>
            <a:spLocks noGrp="1"/>
          </p:cNvSpPr>
          <p:nvPr>
            <p:ph type="subTitle" idx="1"/>
          </p:nvPr>
        </p:nvSpPr>
        <p:spPr>
          <a:xfrm>
            <a:off x="685800" y="4495800"/>
            <a:ext cx="3872552" cy="914400"/>
          </a:xfrm>
        </p:spPr>
        <p:txBody>
          <a:bodyPr>
            <a:normAutofit/>
          </a:bodyPr>
          <a:lstStyle/>
          <a:p>
            <a:pPr algn="l"/>
            <a:r>
              <a:rPr lang="en-US" sz="1800" i="1" dirty="0" smtClean="0">
                <a:solidFill>
                  <a:schemeClr val="tx1"/>
                </a:solidFill>
                <a:latin typeface="Droid Serif" pitchFamily="18" charset="0"/>
                <a:ea typeface="Droid Serif" pitchFamily="18" charset="0"/>
                <a:cs typeface="Droid Serif" pitchFamily="18" charset="0"/>
              </a:rPr>
              <a:t>PPD Global Workshop, Frankfurt </a:t>
            </a:r>
          </a:p>
          <a:p>
            <a:pPr algn="l"/>
            <a:r>
              <a:rPr lang="en-US" sz="1800" i="1" dirty="0" smtClean="0">
                <a:solidFill>
                  <a:schemeClr val="tx1"/>
                </a:solidFill>
                <a:latin typeface="Droid Serif" pitchFamily="18" charset="0"/>
                <a:ea typeface="Droid Serif" pitchFamily="18" charset="0"/>
                <a:cs typeface="Droid Serif" pitchFamily="18" charset="0"/>
              </a:rPr>
              <a:t>6</a:t>
            </a:r>
            <a:r>
              <a:rPr lang="en-US" sz="1800" i="1" baseline="30000" dirty="0" smtClean="0">
                <a:solidFill>
                  <a:schemeClr val="tx1"/>
                </a:solidFill>
                <a:latin typeface="Droid Serif" pitchFamily="18" charset="0"/>
                <a:ea typeface="Droid Serif" pitchFamily="18" charset="0"/>
                <a:cs typeface="Droid Serif" pitchFamily="18" charset="0"/>
              </a:rPr>
              <a:t>th</a:t>
            </a:r>
            <a:r>
              <a:rPr lang="en-US" sz="1800" i="1" dirty="0" smtClean="0">
                <a:solidFill>
                  <a:schemeClr val="tx1"/>
                </a:solidFill>
                <a:latin typeface="Droid Serif" pitchFamily="18" charset="0"/>
                <a:ea typeface="Droid Serif" pitchFamily="18" charset="0"/>
                <a:cs typeface="Droid Serif" pitchFamily="18" charset="0"/>
              </a:rPr>
              <a:t> March 2014</a:t>
            </a:r>
            <a:endParaRPr lang="en-US" sz="1800" i="1" dirty="0">
              <a:solidFill>
                <a:schemeClr val="tx1"/>
              </a:solidFill>
              <a:latin typeface="Droid Serif" pitchFamily="18" charset="0"/>
              <a:ea typeface="Droid Serif" pitchFamily="18" charset="0"/>
              <a:cs typeface="Droid Serif"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2" descr="C:\Users\Nayef\AppData\Local\Temp\ScreenClip.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0"/>
            <a:ext cx="9116705" cy="861293"/>
          </a:xfrm>
          <a:prstGeom prst="rect">
            <a:avLst/>
          </a:prstGeom>
          <a:solidFill>
            <a:schemeClr val="accent2">
              <a:lumMod val="40000"/>
              <a:lumOff val="60000"/>
            </a:schemeClr>
          </a:solidFill>
        </p:spPr>
      </p:pic>
    </p:spTree>
    <p:extLst>
      <p:ext uri="{BB962C8B-B14F-4D97-AF65-F5344CB8AC3E}">
        <p14:creationId xmlns="" xmlns:p14="http://schemas.microsoft.com/office/powerpoint/2010/main" val="3221947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639762"/>
          </a:xfrm>
        </p:spPr>
        <p:txBody>
          <a:bodyPr anchor="t" anchorCtr="0">
            <a:noAutofit/>
          </a:bodyPr>
          <a:lstStyle/>
          <a:p>
            <a:pPr algn="l"/>
            <a:r>
              <a:rPr lang="en-US" dirty="0" smtClean="0">
                <a:ea typeface="Calibri"/>
                <a:cs typeface="Arial"/>
              </a:rPr>
              <a:t>Application of DE Model in Bangladesh</a:t>
            </a:r>
            <a:endParaRPr lang="en-US" dirty="0"/>
          </a:p>
        </p:txBody>
      </p:sp>
      <p:sp>
        <p:nvSpPr>
          <p:cNvPr id="3" name="Content Placeholder 2"/>
          <p:cNvSpPr>
            <a:spLocks noGrp="1"/>
          </p:cNvSpPr>
          <p:nvPr>
            <p:ph idx="1"/>
          </p:nvPr>
        </p:nvSpPr>
        <p:spPr>
          <a:xfrm>
            <a:off x="457200" y="2667000"/>
            <a:ext cx="8382000" cy="3733800"/>
          </a:xfrm>
        </p:spPr>
        <p:txBody>
          <a:bodyPr>
            <a:normAutofit fontScale="92500" lnSpcReduction="10000"/>
          </a:bodyPr>
          <a:lstStyle/>
          <a:p>
            <a:pPr marL="0" indent="0">
              <a:buNone/>
            </a:pPr>
            <a:r>
              <a:rPr lang="en-US" sz="2000" i="1" dirty="0" smtClean="0"/>
              <a:t>Strategies implemented:</a:t>
            </a:r>
          </a:p>
          <a:p>
            <a:pPr marL="177800" indent="-177800"/>
            <a:r>
              <a:rPr lang="en-US" sz="1800" b="0" dirty="0" smtClean="0">
                <a:solidFill>
                  <a:schemeClr val="tx1"/>
                </a:solidFill>
              </a:rPr>
              <a:t>Use of flexibility in </a:t>
            </a:r>
          </a:p>
          <a:p>
            <a:pPr marL="577850" lvl="1" indent="-177800">
              <a:spcBef>
                <a:spcPts val="0"/>
              </a:spcBef>
            </a:pPr>
            <a:r>
              <a:rPr lang="en-US" sz="1800" b="0" dirty="0" smtClean="0">
                <a:solidFill>
                  <a:schemeClr val="tx1"/>
                </a:solidFill>
              </a:rPr>
              <a:t>selecting reform champions/supporters, including players not directly involved in the sector </a:t>
            </a:r>
            <a:r>
              <a:rPr lang="en-US" sz="1400" i="1" dirty="0" smtClean="0"/>
              <a:t> </a:t>
            </a:r>
            <a:endParaRPr lang="en-US" sz="1400" b="0" i="1" dirty="0" smtClean="0">
              <a:solidFill>
                <a:schemeClr val="tx1"/>
              </a:solidFill>
            </a:endParaRPr>
          </a:p>
          <a:p>
            <a:pPr marL="577850" lvl="1" indent="-177800">
              <a:spcBef>
                <a:spcPts val="0"/>
              </a:spcBef>
            </a:pPr>
            <a:r>
              <a:rPr lang="en-US" sz="1800" dirty="0" smtClean="0"/>
              <a:t>Highlighting issues that interest elites, to increase their participation and interest</a:t>
            </a:r>
          </a:p>
          <a:p>
            <a:pPr marL="577850" lvl="1" indent="-177800">
              <a:spcBef>
                <a:spcPts val="0"/>
              </a:spcBef>
            </a:pPr>
            <a:r>
              <a:rPr lang="en-US" sz="1800" b="0" dirty="0" smtClean="0">
                <a:solidFill>
                  <a:schemeClr val="tx1"/>
                </a:solidFill>
              </a:rPr>
              <a:t>Iteration in problem solving, finding the path of least resistance </a:t>
            </a:r>
          </a:p>
          <a:p>
            <a:pPr marL="177800" indent="-177800">
              <a:spcBef>
                <a:spcPts val="600"/>
              </a:spcBef>
            </a:pPr>
            <a:r>
              <a:rPr lang="en-US" sz="1800" b="0" dirty="0" smtClean="0">
                <a:solidFill>
                  <a:schemeClr val="tx1"/>
                </a:solidFill>
              </a:rPr>
              <a:t>Addressing </a:t>
            </a:r>
            <a:r>
              <a:rPr lang="en-US" sz="1800" dirty="0" smtClean="0">
                <a:solidFill>
                  <a:schemeClr val="tx1"/>
                </a:solidFill>
              </a:rPr>
              <a:t>collective action problems: </a:t>
            </a:r>
            <a:r>
              <a:rPr lang="en-US" sz="1800" b="0" dirty="0" smtClean="0">
                <a:solidFill>
                  <a:schemeClr val="tx1"/>
                </a:solidFill>
              </a:rPr>
              <a:t>where rational pursuit of narrow, individual interests results in collective irrationality </a:t>
            </a:r>
          </a:p>
          <a:p>
            <a:pPr marL="577850" lvl="1" indent="-177800">
              <a:spcBef>
                <a:spcPts val="0"/>
              </a:spcBef>
            </a:pPr>
            <a:r>
              <a:rPr lang="en-US" sz="1800" dirty="0" smtClean="0"/>
              <a:t>Presenting the case to highly influential sector leaders, and relying on bandwagon effect, as others follow </a:t>
            </a:r>
          </a:p>
          <a:p>
            <a:pPr marL="577850" lvl="1" indent="-177800">
              <a:spcBef>
                <a:spcPts val="0"/>
              </a:spcBef>
            </a:pPr>
            <a:r>
              <a:rPr lang="en-US" sz="1800" dirty="0" smtClean="0"/>
              <a:t>Broadening the network for monitoring of compliance </a:t>
            </a:r>
          </a:p>
          <a:p>
            <a:pPr marL="177800" indent="-177800">
              <a:spcBef>
                <a:spcPts val="600"/>
              </a:spcBef>
            </a:pPr>
            <a:r>
              <a:rPr lang="en-US" sz="1800" b="0" dirty="0" smtClean="0">
                <a:solidFill>
                  <a:schemeClr val="tx1"/>
                </a:solidFill>
                <a:ea typeface="+mn-ea"/>
                <a:cs typeface="+mn-cs"/>
              </a:rPr>
              <a:t>Positioning TAF as a </a:t>
            </a:r>
            <a:r>
              <a:rPr lang="en-US" sz="1800" dirty="0" smtClean="0">
                <a:solidFill>
                  <a:schemeClr val="tx1"/>
                </a:solidFill>
                <a:ea typeface="+mn-ea"/>
                <a:cs typeface="+mn-cs"/>
              </a:rPr>
              <a:t>neutral broker </a:t>
            </a:r>
            <a:r>
              <a:rPr lang="en-US" sz="1800" b="0" dirty="0" smtClean="0">
                <a:solidFill>
                  <a:schemeClr val="tx1"/>
                </a:solidFill>
                <a:ea typeface="+mn-ea"/>
                <a:cs typeface="+mn-cs"/>
              </a:rPr>
              <a:t>between opposing parties, and building trust gradually through incremental, informal commitments, finally leading to enforceable contracts/institutions </a:t>
            </a:r>
          </a:p>
          <a:p>
            <a:pPr marL="577850" lvl="1" indent="-177800">
              <a:spcBef>
                <a:spcPts val="0"/>
              </a:spcBef>
            </a:pPr>
            <a:endParaRPr lang="en-US" sz="1800" b="0" dirty="0" smtClean="0">
              <a:solidFill>
                <a:schemeClr val="tx1"/>
              </a:solidFill>
            </a:endParaRPr>
          </a:p>
          <a:p>
            <a:pPr marL="577850" lvl="1" indent="-177800"/>
            <a:endParaRPr lang="en-US" sz="1800" b="0" dirty="0">
              <a:solidFill>
                <a:schemeClr val="tx1"/>
              </a:solidFill>
            </a:endParaRPr>
          </a:p>
          <a:p>
            <a:endParaRPr lang="en-US" dirty="0" smtClean="0"/>
          </a:p>
        </p:txBody>
      </p:sp>
      <p:graphicFrame>
        <p:nvGraphicFramePr>
          <p:cNvPr id="6" name="Table 5"/>
          <p:cNvGraphicFramePr>
            <a:graphicFrameLocks noGrp="1"/>
          </p:cNvGraphicFramePr>
          <p:nvPr>
            <p:extLst/>
          </p:nvPr>
        </p:nvGraphicFramePr>
        <p:xfrm>
          <a:off x="762000" y="1361440"/>
          <a:ext cx="2286000" cy="1097280"/>
        </p:xfrm>
        <a:graphic>
          <a:graphicData uri="http://schemas.openxmlformats.org/drawingml/2006/table">
            <a:tbl>
              <a:tblPr firstRow="1" bandRow="1">
                <a:tableStyleId>{2D5ABB26-0587-4C30-8999-92F81FD0307C}</a:tableStyleId>
              </a:tblPr>
              <a:tblGrid>
                <a:gridCol w="2286000"/>
              </a:tblGrid>
              <a:tr h="228600">
                <a:tc>
                  <a:txBody>
                    <a:bodyPr/>
                    <a:lstStyle/>
                    <a:p>
                      <a:r>
                        <a:rPr kumimoji="0" lang="en-US" sz="1800" b="0" i="1" u="none" strike="noStrike" kern="1200" cap="none" spc="0" normalizeH="0" baseline="0" noProof="0" dirty="0" smtClean="0">
                          <a:ln>
                            <a:noFill/>
                          </a:ln>
                          <a:solidFill>
                            <a:schemeClr val="tx1"/>
                          </a:solidFill>
                          <a:effectLst/>
                          <a:uLnTx/>
                          <a:uFillTx/>
                          <a:latin typeface="+mn-lt"/>
                          <a:cs typeface="Arial"/>
                        </a:rPr>
                        <a:t>Institutional Analysis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28600">
                <a:tc>
                  <a:txBody>
                    <a:bodyPr/>
                    <a:lstStyle/>
                    <a:p>
                      <a:pPr marL="0" algn="l" defTabSz="914400" rtl="0" eaLnBrk="1" latinLnBrk="0" hangingPunct="1"/>
                      <a:r>
                        <a:rPr kumimoji="0" lang="en-US" sz="1800" b="0" i="1" u="none" strike="noStrike" kern="1200" cap="none" spc="0" normalizeH="0" baseline="0" dirty="0" smtClean="0">
                          <a:ln>
                            <a:noFill/>
                          </a:ln>
                          <a:solidFill>
                            <a:schemeClr val="tx1"/>
                          </a:solidFill>
                          <a:effectLst/>
                          <a:uLnTx/>
                          <a:uFillTx/>
                          <a:latin typeface="+mn-lt"/>
                          <a:ea typeface="+mn-ea"/>
                          <a:cs typeface="Arial"/>
                        </a:rPr>
                        <a:t>Market Analysis</a:t>
                      </a:r>
                      <a:endParaRPr kumimoji="0" lang="en-US" sz="1800" b="0" i="1" u="none" strike="noStrike" kern="1200" cap="none" spc="0" normalizeH="0" baseline="0" dirty="0">
                        <a:ln>
                          <a:noFill/>
                        </a:ln>
                        <a:solidFill>
                          <a:schemeClr val="tx1"/>
                        </a:solidFill>
                        <a:effectLst/>
                        <a:uLnTx/>
                        <a:uFillTx/>
                        <a:latin typeface="+mn-lt"/>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28600">
                <a:tc>
                  <a:txBody>
                    <a:bodyPr/>
                    <a:lstStyle/>
                    <a:p>
                      <a:pPr marL="0" algn="l" defTabSz="914400" rtl="0" eaLnBrk="1" latinLnBrk="0" hangingPunct="1"/>
                      <a:r>
                        <a:rPr kumimoji="0" lang="en-US" sz="1800" b="0" i="1" u="none" strike="noStrike" kern="1200" cap="none" spc="0" normalizeH="0" baseline="0" dirty="0" smtClean="0">
                          <a:ln>
                            <a:noFill/>
                          </a:ln>
                          <a:solidFill>
                            <a:schemeClr val="tx1"/>
                          </a:solidFill>
                          <a:effectLst/>
                          <a:uLnTx/>
                          <a:uFillTx/>
                          <a:latin typeface="+mn-lt"/>
                          <a:ea typeface="+mn-ea"/>
                          <a:cs typeface="Arial"/>
                        </a:rPr>
                        <a:t>Analysis of Key Players </a:t>
                      </a:r>
                      <a:endParaRPr kumimoji="0" lang="en-US" sz="1800" b="0" i="1" u="none" strike="noStrike" kern="1200" cap="none" spc="0" normalizeH="0" baseline="0" dirty="0">
                        <a:ln>
                          <a:noFill/>
                        </a:ln>
                        <a:solidFill>
                          <a:schemeClr val="tx1"/>
                        </a:solidFill>
                        <a:effectLst/>
                        <a:uLnTx/>
                        <a:uFillTx/>
                        <a:latin typeface="+mn-lt"/>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7" name="Right Arrow 6"/>
          <p:cNvSpPr/>
          <p:nvPr/>
        </p:nvSpPr>
        <p:spPr>
          <a:xfrm>
            <a:off x="3200400" y="1742440"/>
            <a:ext cx="2209800" cy="304800"/>
          </a:xfrm>
          <a:prstGeom prst="rightArrow">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nvPr>
        </p:nvGraphicFramePr>
        <p:xfrm>
          <a:off x="5638800" y="1348741"/>
          <a:ext cx="2971800" cy="1174229"/>
        </p:xfrm>
        <a:graphic>
          <a:graphicData uri="http://schemas.openxmlformats.org/drawingml/2006/table">
            <a:tbl>
              <a:tblPr firstRow="1" bandRow="1">
                <a:tableStyleId>{2D5ABB26-0587-4C30-8999-92F81FD0307C}</a:tableStyleId>
              </a:tblPr>
              <a:tblGrid>
                <a:gridCol w="2971800"/>
              </a:tblGrid>
              <a:tr h="318395">
                <a:tc>
                  <a:txBody>
                    <a:bodyPr/>
                    <a:lstStyle/>
                    <a:p>
                      <a:r>
                        <a:rPr kumimoji="0" lang="en-US" sz="1800" b="0" i="1" u="none" strike="noStrike" kern="1200" cap="none" spc="0" normalizeH="0" baseline="0" noProof="0" dirty="0" smtClean="0">
                          <a:ln>
                            <a:noFill/>
                          </a:ln>
                          <a:solidFill>
                            <a:schemeClr val="tx1"/>
                          </a:solidFill>
                          <a:effectLst/>
                          <a:uLnTx/>
                          <a:uFillTx/>
                          <a:latin typeface="+mn-lt"/>
                          <a:cs typeface="Arial"/>
                        </a:rPr>
                        <a:t>Procedural Innovations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18395">
                <a:tc>
                  <a:txBody>
                    <a:bodyPr/>
                    <a:lstStyle/>
                    <a:p>
                      <a:pPr marL="0" algn="l" defTabSz="914400" rtl="0" eaLnBrk="1" latinLnBrk="0" hangingPunct="1"/>
                      <a:r>
                        <a:rPr kumimoji="0" lang="en-US" sz="1800" b="0" i="1" u="none" strike="noStrike" kern="1200" cap="none" spc="0" normalizeH="0" baseline="0" dirty="0" smtClean="0">
                          <a:ln>
                            <a:noFill/>
                          </a:ln>
                          <a:solidFill>
                            <a:schemeClr val="tx1"/>
                          </a:solidFill>
                          <a:effectLst/>
                          <a:uLnTx/>
                          <a:uFillTx/>
                          <a:latin typeface="+mn-lt"/>
                          <a:ea typeface="+mn-ea"/>
                          <a:cs typeface="Arial"/>
                        </a:rPr>
                        <a:t>Coalition-building activities</a:t>
                      </a:r>
                      <a:endParaRPr kumimoji="0" lang="en-US" sz="1800" b="0" i="1" u="none" strike="noStrike" kern="1200" cap="none" spc="0" normalizeH="0" baseline="0" dirty="0">
                        <a:ln>
                          <a:noFill/>
                        </a:ln>
                        <a:solidFill>
                          <a:schemeClr val="tx1"/>
                        </a:solidFill>
                        <a:effectLst/>
                        <a:uLnTx/>
                        <a:uFillTx/>
                        <a:latin typeface="+mn-lt"/>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442709">
                <a:tc>
                  <a:txBody>
                    <a:bodyPr/>
                    <a:lstStyle/>
                    <a:p>
                      <a:pPr marL="0" algn="l" defTabSz="914400" rtl="0" eaLnBrk="1" latinLnBrk="0" hangingPunct="1"/>
                      <a:r>
                        <a:rPr kumimoji="0" lang="en-US" sz="1800" b="0" i="1" u="none" strike="noStrike" kern="1200" cap="none" spc="0" normalizeH="0" baseline="0" dirty="0" smtClean="0">
                          <a:ln>
                            <a:noFill/>
                          </a:ln>
                          <a:solidFill>
                            <a:schemeClr val="tx1"/>
                          </a:solidFill>
                          <a:effectLst/>
                          <a:uLnTx/>
                          <a:uFillTx/>
                          <a:latin typeface="+mn-lt"/>
                          <a:ea typeface="+mn-ea"/>
                          <a:cs typeface="Arial"/>
                        </a:rPr>
                        <a:t>Forward-looking interventions</a:t>
                      </a:r>
                      <a:endParaRPr kumimoji="0" lang="en-US" sz="1800" b="0" i="1" u="none" strike="noStrike" kern="1200" cap="none" spc="0" normalizeH="0" baseline="0" dirty="0">
                        <a:ln>
                          <a:noFill/>
                        </a:ln>
                        <a:solidFill>
                          <a:schemeClr val="tx1"/>
                        </a:solidFill>
                        <a:effectLst/>
                        <a:uLnTx/>
                        <a:uFillTx/>
                        <a:latin typeface="+mn-lt"/>
                        <a:ea typeface="+mn-ea"/>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nvPr>
        </p:nvGraphicFramePr>
        <p:xfrm>
          <a:off x="3160059" y="756920"/>
          <a:ext cx="2552700" cy="381000"/>
        </p:xfrm>
        <a:graphic>
          <a:graphicData uri="http://schemas.openxmlformats.org/drawingml/2006/table">
            <a:tbl>
              <a:tblPr firstRow="1" bandRow="1">
                <a:tableStyleId>{2D5ABB26-0587-4C30-8999-92F81FD0307C}</a:tableStyleId>
              </a:tblPr>
              <a:tblGrid>
                <a:gridCol w="2552700"/>
              </a:tblGrid>
              <a:tr h="381000">
                <a:tc>
                  <a:txBody>
                    <a:bodyPr/>
                    <a:lstStyle/>
                    <a:p>
                      <a:r>
                        <a:rPr kumimoji="0" lang="en-US" sz="1600" b="0" i="1" u="none" strike="noStrike" kern="1200" cap="none" spc="0" normalizeH="0" baseline="0" noProof="0" dirty="0" smtClean="0">
                          <a:ln>
                            <a:noFill/>
                          </a:ln>
                          <a:solidFill>
                            <a:schemeClr val="tx1"/>
                          </a:solidFill>
                          <a:effectLst/>
                          <a:uLnTx/>
                          <a:uFillTx/>
                          <a:latin typeface="+mn-lt"/>
                          <a:cs typeface="Arial"/>
                        </a:rPr>
                        <a:t>New info/critical junctures</a:t>
                      </a:r>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bl>
          </a:graphicData>
        </a:graphic>
      </p:graphicFrame>
      <p:cxnSp>
        <p:nvCxnSpPr>
          <p:cNvPr id="11" name="Straight Arrow Connector 10"/>
          <p:cNvCxnSpPr/>
          <p:nvPr/>
        </p:nvCxnSpPr>
        <p:spPr>
          <a:xfrm flipH="1">
            <a:off x="2711824" y="985520"/>
            <a:ext cx="457200" cy="261620"/>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410200" y="947420"/>
            <a:ext cx="381000" cy="299720"/>
          </a:xfrm>
          <a:prstGeom prst="straightConnector1">
            <a:avLst/>
          </a:prstGeom>
          <a:ln>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B6F15528-21DE-4FAA-801E-634DDDAF4B2B}" type="slidenum">
              <a:rPr lang="en-US" smtClean="0"/>
              <a:pPr/>
              <a:t>10</a:t>
            </a:fld>
            <a:endParaRPr lang="en-US"/>
          </a:p>
        </p:txBody>
      </p:sp>
      <p:sp>
        <p:nvSpPr>
          <p:cNvPr id="25" name="TextBox 24"/>
          <p:cNvSpPr txBox="1"/>
          <p:nvPr/>
        </p:nvSpPr>
        <p:spPr>
          <a:xfrm>
            <a:off x="685800" y="1002268"/>
            <a:ext cx="1981200" cy="369332"/>
          </a:xfrm>
          <a:prstGeom prst="rect">
            <a:avLst/>
          </a:prstGeom>
          <a:noFill/>
        </p:spPr>
        <p:txBody>
          <a:bodyPr wrap="square" rtlCol="0">
            <a:spAutoFit/>
          </a:bodyPr>
          <a:lstStyle/>
          <a:p>
            <a:r>
              <a:rPr lang="en-US" u="sng" dirty="0" smtClean="0"/>
              <a:t>Situation Analysis</a:t>
            </a:r>
            <a:endParaRPr lang="en-US" u="sng" dirty="0"/>
          </a:p>
        </p:txBody>
      </p:sp>
      <p:sp>
        <p:nvSpPr>
          <p:cNvPr id="26" name="TextBox 25"/>
          <p:cNvSpPr txBox="1"/>
          <p:nvPr/>
        </p:nvSpPr>
        <p:spPr>
          <a:xfrm>
            <a:off x="7086600" y="1001222"/>
            <a:ext cx="1447800" cy="369332"/>
          </a:xfrm>
          <a:prstGeom prst="rect">
            <a:avLst/>
          </a:prstGeom>
          <a:noFill/>
        </p:spPr>
        <p:txBody>
          <a:bodyPr wrap="square" rtlCol="0">
            <a:spAutoFit/>
          </a:bodyPr>
          <a:lstStyle/>
          <a:p>
            <a:pPr algn="r"/>
            <a:r>
              <a:rPr lang="en-US" u="sng" dirty="0" smtClean="0"/>
              <a:t>Interventions</a:t>
            </a:r>
            <a:endParaRPr lang="en-US" u="sng" dirty="0"/>
          </a:p>
        </p:txBody>
      </p:sp>
    </p:spTree>
    <p:extLst>
      <p:ext uri="{BB962C8B-B14F-4D97-AF65-F5344CB8AC3E}">
        <p14:creationId xmlns="" xmlns:p14="http://schemas.microsoft.com/office/powerpoint/2010/main" val="3514889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PPD in the DE Program </a:t>
            </a:r>
            <a:endParaRPr lang="en-US" dirty="0"/>
          </a:p>
        </p:txBody>
      </p:sp>
      <p:sp>
        <p:nvSpPr>
          <p:cNvPr id="3" name="Content Placeholder 2"/>
          <p:cNvSpPr>
            <a:spLocks noGrp="1"/>
          </p:cNvSpPr>
          <p:nvPr>
            <p:ph idx="1"/>
          </p:nvPr>
        </p:nvSpPr>
        <p:spPr/>
        <p:txBody>
          <a:bodyPr>
            <a:normAutofit/>
          </a:bodyPr>
          <a:lstStyle/>
          <a:p>
            <a:r>
              <a:rPr lang="en-US" sz="2400" dirty="0" smtClean="0"/>
              <a:t>In the context of the DE Program, PPD is used to: </a:t>
            </a:r>
          </a:p>
          <a:p>
            <a:pPr lvl="1"/>
            <a:r>
              <a:rPr lang="en-US" sz="2400" dirty="0" smtClean="0"/>
              <a:t>Identify and incorporate new actors into the reform coalition </a:t>
            </a:r>
          </a:p>
          <a:p>
            <a:pPr lvl="1"/>
            <a:r>
              <a:rPr lang="en-US" sz="2400" dirty="0" smtClean="0"/>
              <a:t>Focus the debate on issues that had not been discussed previously </a:t>
            </a:r>
          </a:p>
          <a:p>
            <a:pPr lvl="1"/>
            <a:r>
              <a:rPr lang="en-US" sz="2400" dirty="0" smtClean="0"/>
              <a:t>Attract the attention of political elites towards necessary reforms </a:t>
            </a:r>
          </a:p>
          <a:p>
            <a:pPr lvl="1"/>
            <a:r>
              <a:rPr lang="en-US" sz="2400" dirty="0" smtClean="0"/>
              <a:t>Deepen and strengthen relationships among the reform coalition for future purposes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 xmlns:p14="http://schemas.microsoft.com/office/powerpoint/2010/main" val="3384731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strategy for PPD </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sz="2400" dirty="0" smtClean="0"/>
              <a:t>Identify relevant interest groups, and their incentives</a:t>
            </a:r>
          </a:p>
          <a:p>
            <a:r>
              <a:rPr lang="en-US" sz="2400" dirty="0" smtClean="0"/>
              <a:t>Focus discussion on a small number of issues, aiming to promote better understanding of the problem among all actors </a:t>
            </a:r>
          </a:p>
          <a:p>
            <a:r>
              <a:rPr lang="en-US" sz="2400" dirty="0" smtClean="0"/>
              <a:t>Involve highly regarded political/technical elites to use their political capital to build momentum for reform, and to act as trusted, honest brokers</a:t>
            </a:r>
          </a:p>
          <a:p>
            <a:r>
              <a:rPr lang="en-US" sz="2400" dirty="0" smtClean="0"/>
              <a:t>Promote a shift away from clientalist arrangements towards an analytical, evidence-based approach to problem solving </a:t>
            </a:r>
          </a:p>
          <a:p>
            <a:r>
              <a:rPr lang="en-US" sz="2400" dirty="0" smtClean="0"/>
              <a:t>Utilize regional experience to guide progress and identify opportunities </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 xmlns:p14="http://schemas.microsoft.com/office/powerpoint/2010/main" val="3601117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304800" y="3429000"/>
            <a:ext cx="8305800" cy="533400"/>
          </a:xfrm>
          <a:prstGeom prst="rect">
            <a:avLst/>
          </a:prstGeom>
          <a:solidFill>
            <a:srgbClr val="99009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3" name="Content Placeholder 2"/>
          <p:cNvSpPr>
            <a:spLocks noGrp="1"/>
          </p:cNvSpPr>
          <p:nvPr>
            <p:ph idx="4294967295"/>
          </p:nvPr>
        </p:nvSpPr>
        <p:spPr>
          <a:xfrm>
            <a:off x="533400" y="1905000"/>
            <a:ext cx="7696200" cy="3352800"/>
          </a:xfrm>
        </p:spPr>
        <p:txBody>
          <a:bodyPr>
            <a:normAutofit/>
          </a:bodyPr>
          <a:lstStyle/>
          <a:p>
            <a:pPr marL="514350" indent="-514350">
              <a:lnSpc>
                <a:spcPct val="150000"/>
              </a:lnSpc>
              <a:buFont typeface="+mj-lt"/>
              <a:buAutoNum type="arabicPeriod"/>
            </a:pPr>
            <a:r>
              <a:rPr lang="en-US" sz="2000" dirty="0" smtClean="0">
                <a:solidFill>
                  <a:schemeClr val="bg1">
                    <a:lumMod val="75000"/>
                  </a:schemeClr>
                </a:solidFill>
              </a:rPr>
              <a:t>Introducing political economy analysis and the Development Entrepreneurship (DE) Approach </a:t>
            </a:r>
          </a:p>
          <a:p>
            <a:pPr marL="514350" indent="-514350">
              <a:lnSpc>
                <a:spcPct val="150000"/>
              </a:lnSpc>
              <a:buFont typeface="+mj-lt"/>
              <a:buAutoNum type="arabicPeriod"/>
            </a:pPr>
            <a:r>
              <a:rPr lang="en-US" sz="2000" dirty="0" smtClean="0">
                <a:solidFill>
                  <a:schemeClr val="bg1">
                    <a:lumMod val="75000"/>
                  </a:schemeClr>
                </a:solidFill>
              </a:rPr>
              <a:t>The DE Program in Bangladesh </a:t>
            </a:r>
          </a:p>
          <a:p>
            <a:pPr marL="514350" indent="-514350">
              <a:lnSpc>
                <a:spcPct val="150000"/>
              </a:lnSpc>
              <a:buFont typeface="+mj-lt"/>
              <a:buAutoNum type="arabicPeriod"/>
            </a:pPr>
            <a:r>
              <a:rPr lang="en-US" sz="2000" b="1" dirty="0" smtClean="0">
                <a:solidFill>
                  <a:schemeClr val="bg1"/>
                </a:solidFill>
              </a:rPr>
              <a:t>Case Study: Use of PPD in the ICT Sector Intervention </a:t>
            </a:r>
          </a:p>
          <a:p>
            <a:pPr marL="514350" indent="-514350">
              <a:lnSpc>
                <a:spcPct val="150000"/>
              </a:lnSpc>
              <a:buNone/>
            </a:pPr>
            <a:endParaRPr lang="en-US" sz="2000" b="1" dirty="0" smtClean="0"/>
          </a:p>
          <a:p>
            <a:pPr marL="514350" indent="-514350">
              <a:lnSpc>
                <a:spcPct val="150000"/>
              </a:lnSpc>
              <a:buFont typeface="+mj-lt"/>
              <a:buAutoNum type="arabicPeriod"/>
            </a:pPr>
            <a:endParaRPr lang="en-US" sz="2000" dirty="0"/>
          </a:p>
        </p:txBody>
      </p:sp>
      <p:sp>
        <p:nvSpPr>
          <p:cNvPr id="5" name="Title 1"/>
          <p:cNvSpPr txBox="1">
            <a:spLocks/>
          </p:cNvSpPr>
          <p:nvPr/>
        </p:nvSpPr>
        <p:spPr>
          <a:xfrm>
            <a:off x="457200" y="609600"/>
            <a:ext cx="84582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660066"/>
                </a:solidFill>
                <a:latin typeface="Droid Serif" pitchFamily="18" charset="0"/>
                <a:ea typeface="Droid Serif" pitchFamily="18" charset="0"/>
                <a:cs typeface="Droid Serif" pitchFamily="18" charset="0"/>
              </a:rPr>
              <a:t>Political Economy Analysis in the field: The Development Entrepreneurship Approach</a:t>
            </a:r>
            <a:endParaRPr lang="en-US" sz="2400" dirty="0">
              <a:solidFill>
                <a:srgbClr val="660066"/>
              </a:solidFill>
              <a:latin typeface="Droid Serif" pitchFamily="18" charset="0"/>
              <a:ea typeface="Droid Serif" pitchFamily="18" charset="0"/>
              <a:cs typeface="Droid Serif" pitchFamily="18" charset="0"/>
            </a:endParaRPr>
          </a:p>
        </p:txBody>
      </p:sp>
    </p:spTree>
    <p:extLst>
      <p:ext uri="{BB962C8B-B14F-4D97-AF65-F5344CB8AC3E}">
        <p14:creationId xmlns="" xmlns:p14="http://schemas.microsoft.com/office/powerpoint/2010/main" val="10760287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Theory of Change framework in political economy-based interventions </a:t>
            </a:r>
            <a:endParaRPr lang="en-GB" dirty="0"/>
          </a:p>
        </p:txBody>
      </p:sp>
      <p:sp>
        <p:nvSpPr>
          <p:cNvPr id="3" name="Content Placeholder 2"/>
          <p:cNvSpPr>
            <a:spLocks noGrp="1"/>
          </p:cNvSpPr>
          <p:nvPr>
            <p:ph idx="1"/>
          </p:nvPr>
        </p:nvSpPr>
        <p:spPr>
          <a:xfrm>
            <a:off x="381000" y="1447800"/>
            <a:ext cx="8229600" cy="4648200"/>
          </a:xfrm>
        </p:spPr>
        <p:txBody>
          <a:bodyPr>
            <a:normAutofit/>
          </a:bodyPr>
          <a:lstStyle/>
          <a:p>
            <a:r>
              <a:rPr lang="en-US" sz="2400" dirty="0" smtClean="0"/>
              <a:t>The Theory of Change (TOC) framework is intended as an alternative to the “black box” approach, in which important assumptions, and causal factors are left undocumented </a:t>
            </a:r>
          </a:p>
          <a:p>
            <a:r>
              <a:rPr lang="en-US" sz="2400" dirty="0" smtClean="0"/>
              <a:t>Questions addressed by the TOC: 	</a:t>
            </a:r>
          </a:p>
          <a:p>
            <a:pPr lvl="1"/>
            <a:r>
              <a:rPr lang="en-US" sz="2400" dirty="0" smtClean="0"/>
              <a:t>What is the problem being addressed? </a:t>
            </a:r>
          </a:p>
          <a:p>
            <a:pPr lvl="1"/>
            <a:r>
              <a:rPr lang="en-US" sz="2400" dirty="0" smtClean="0"/>
              <a:t>What outcomes does the program aim to achieve? </a:t>
            </a:r>
          </a:p>
          <a:p>
            <a:pPr lvl="1"/>
            <a:r>
              <a:rPr lang="en-US" sz="2400" dirty="0" smtClean="0"/>
              <a:t>What intermediate steps lead to those outcomes? </a:t>
            </a:r>
          </a:p>
          <a:p>
            <a:pPr lvl="1"/>
            <a:r>
              <a:rPr lang="en-US" sz="2400" dirty="0" smtClean="0"/>
              <a:t>What assumptions are associated with each link in the causal chain? </a:t>
            </a:r>
          </a:p>
          <a:p>
            <a:pPr lvl="1"/>
            <a:endParaRPr lang="en-GB"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 xmlns:p14="http://schemas.microsoft.com/office/powerpoint/2010/main" val="416478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Monitoring and Evaluation of political economy interventions using the TOC</a:t>
            </a:r>
            <a:endParaRPr lang="en-GB" dirty="0"/>
          </a:p>
        </p:txBody>
      </p:sp>
      <p:sp>
        <p:nvSpPr>
          <p:cNvPr id="3" name="Content Placeholder 2"/>
          <p:cNvSpPr>
            <a:spLocks noGrp="1"/>
          </p:cNvSpPr>
          <p:nvPr>
            <p:ph idx="1"/>
          </p:nvPr>
        </p:nvSpPr>
        <p:spPr>
          <a:xfrm>
            <a:off x="457200" y="1295400"/>
            <a:ext cx="8229600" cy="4267200"/>
          </a:xfrm>
        </p:spPr>
        <p:txBody>
          <a:bodyPr>
            <a:normAutofit/>
          </a:bodyPr>
          <a:lstStyle/>
          <a:p>
            <a:r>
              <a:rPr lang="en-GB" sz="2400" dirty="0" smtClean="0"/>
              <a:t>The Theory of Change document is used to record how the reform evolves as new information/actors/conjunctures arise </a:t>
            </a:r>
          </a:p>
          <a:p>
            <a:r>
              <a:rPr lang="en-GB" sz="2400" dirty="0" smtClean="0"/>
              <a:t>A separate document is used to record changes in the TOC, with justifications for the changes </a:t>
            </a:r>
          </a:p>
          <a:p>
            <a:r>
              <a:rPr lang="en-GB" dirty="0" smtClean="0"/>
              <a:t>Components of the TOC: </a:t>
            </a:r>
          </a:p>
          <a:p>
            <a:pPr marL="457200" lvl="1" indent="0">
              <a:buNone/>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4"/>
          <p:cNvSpPr/>
          <p:nvPr/>
        </p:nvSpPr>
        <p:spPr>
          <a:xfrm>
            <a:off x="1066800" y="3352800"/>
            <a:ext cx="4343400" cy="457200"/>
          </a:xfrm>
          <a:prstGeom prst="rect">
            <a:avLst/>
          </a:prstGeom>
          <a:solidFill>
            <a:srgbClr val="99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TextBox 5"/>
          <p:cNvSpPr txBox="1"/>
          <p:nvPr/>
        </p:nvSpPr>
        <p:spPr>
          <a:xfrm>
            <a:off x="1219200" y="3440668"/>
            <a:ext cx="4038600" cy="369332"/>
          </a:xfrm>
          <a:prstGeom prst="rect">
            <a:avLst/>
          </a:prstGeom>
          <a:solidFill>
            <a:srgbClr val="990099"/>
          </a:solidFill>
          <a:ln>
            <a:noFill/>
          </a:ln>
        </p:spPr>
        <p:txBody>
          <a:bodyPr wrap="square" rtlCol="0">
            <a:spAutoFit/>
          </a:bodyPr>
          <a:lstStyle/>
          <a:p>
            <a:pPr algn="ctr"/>
            <a:r>
              <a:rPr lang="en-US" dirty="0" smtClean="0">
                <a:solidFill>
                  <a:schemeClr val="bg1"/>
                </a:solidFill>
              </a:rPr>
              <a:t>Current Scenario/Problem Statement</a:t>
            </a:r>
            <a:endParaRPr lang="en-US" dirty="0">
              <a:solidFill>
                <a:schemeClr val="bg1"/>
              </a:solidFill>
            </a:endParaRPr>
          </a:p>
        </p:txBody>
      </p:sp>
      <p:sp>
        <p:nvSpPr>
          <p:cNvPr id="9" name="Rectangle 8"/>
          <p:cNvSpPr/>
          <p:nvPr/>
        </p:nvSpPr>
        <p:spPr>
          <a:xfrm>
            <a:off x="1066800" y="3917576"/>
            <a:ext cx="4343400" cy="457200"/>
          </a:xfrm>
          <a:prstGeom prst="rect">
            <a:avLst/>
          </a:prstGeom>
          <a:solidFill>
            <a:srgbClr val="99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TextBox 9"/>
          <p:cNvSpPr txBox="1"/>
          <p:nvPr/>
        </p:nvSpPr>
        <p:spPr>
          <a:xfrm>
            <a:off x="1196788" y="4005444"/>
            <a:ext cx="4038600" cy="369332"/>
          </a:xfrm>
          <a:prstGeom prst="rect">
            <a:avLst/>
          </a:prstGeom>
          <a:solidFill>
            <a:srgbClr val="990099"/>
          </a:solidFill>
          <a:ln>
            <a:noFill/>
          </a:ln>
        </p:spPr>
        <p:txBody>
          <a:bodyPr wrap="square" rtlCol="0">
            <a:spAutoFit/>
          </a:bodyPr>
          <a:lstStyle/>
          <a:p>
            <a:pPr algn="ctr"/>
            <a:r>
              <a:rPr lang="en-US" dirty="0" smtClean="0">
                <a:solidFill>
                  <a:schemeClr val="bg1"/>
                </a:solidFill>
              </a:rPr>
              <a:t>Analysis of Key Dynamics</a:t>
            </a:r>
            <a:endParaRPr lang="en-US" dirty="0">
              <a:solidFill>
                <a:schemeClr val="bg1"/>
              </a:solidFill>
            </a:endParaRPr>
          </a:p>
        </p:txBody>
      </p:sp>
      <p:sp>
        <p:nvSpPr>
          <p:cNvPr id="11" name="Rectangle 10"/>
          <p:cNvSpPr/>
          <p:nvPr/>
        </p:nvSpPr>
        <p:spPr>
          <a:xfrm>
            <a:off x="1066800" y="4495800"/>
            <a:ext cx="4343400" cy="457200"/>
          </a:xfrm>
          <a:prstGeom prst="rect">
            <a:avLst/>
          </a:prstGeom>
          <a:solidFill>
            <a:srgbClr val="99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TextBox 11"/>
          <p:cNvSpPr txBox="1"/>
          <p:nvPr/>
        </p:nvSpPr>
        <p:spPr>
          <a:xfrm>
            <a:off x="1219200" y="4583668"/>
            <a:ext cx="4038600" cy="369332"/>
          </a:xfrm>
          <a:prstGeom prst="rect">
            <a:avLst/>
          </a:prstGeom>
          <a:solidFill>
            <a:srgbClr val="990099"/>
          </a:solidFill>
          <a:ln>
            <a:noFill/>
          </a:ln>
        </p:spPr>
        <p:txBody>
          <a:bodyPr wrap="square" rtlCol="0">
            <a:spAutoFit/>
          </a:bodyPr>
          <a:lstStyle/>
          <a:p>
            <a:pPr algn="ctr"/>
            <a:r>
              <a:rPr lang="en-US" dirty="0" smtClean="0">
                <a:solidFill>
                  <a:schemeClr val="bg1"/>
                </a:solidFill>
              </a:rPr>
              <a:t>Interventions/Strategies </a:t>
            </a:r>
            <a:endParaRPr lang="en-US" dirty="0">
              <a:solidFill>
                <a:schemeClr val="bg1"/>
              </a:solidFill>
            </a:endParaRPr>
          </a:p>
        </p:txBody>
      </p:sp>
      <p:sp>
        <p:nvSpPr>
          <p:cNvPr id="13" name="Rectangle 12"/>
          <p:cNvSpPr/>
          <p:nvPr/>
        </p:nvSpPr>
        <p:spPr>
          <a:xfrm>
            <a:off x="1066800" y="5093732"/>
            <a:ext cx="4343400" cy="457200"/>
          </a:xfrm>
          <a:prstGeom prst="rect">
            <a:avLst/>
          </a:prstGeom>
          <a:solidFill>
            <a:srgbClr val="99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p:cNvSpPr txBox="1"/>
          <p:nvPr/>
        </p:nvSpPr>
        <p:spPr>
          <a:xfrm>
            <a:off x="1219200" y="5181600"/>
            <a:ext cx="4038600" cy="369332"/>
          </a:xfrm>
          <a:prstGeom prst="rect">
            <a:avLst/>
          </a:prstGeom>
          <a:solidFill>
            <a:srgbClr val="990099"/>
          </a:solidFill>
          <a:ln>
            <a:noFill/>
          </a:ln>
        </p:spPr>
        <p:txBody>
          <a:bodyPr wrap="square" rtlCol="0">
            <a:spAutoFit/>
          </a:bodyPr>
          <a:lstStyle/>
          <a:p>
            <a:pPr algn="ctr"/>
            <a:r>
              <a:rPr lang="en-US" dirty="0" smtClean="0">
                <a:solidFill>
                  <a:schemeClr val="bg1"/>
                </a:solidFill>
              </a:rPr>
              <a:t>Intermediate Outcomes</a:t>
            </a:r>
            <a:endParaRPr lang="en-US" dirty="0">
              <a:solidFill>
                <a:schemeClr val="bg1"/>
              </a:solidFill>
            </a:endParaRPr>
          </a:p>
        </p:txBody>
      </p:sp>
      <p:sp>
        <p:nvSpPr>
          <p:cNvPr id="15" name="Rectangle 14"/>
          <p:cNvSpPr/>
          <p:nvPr/>
        </p:nvSpPr>
        <p:spPr>
          <a:xfrm>
            <a:off x="1066800" y="5703332"/>
            <a:ext cx="4343400" cy="457200"/>
          </a:xfrm>
          <a:prstGeom prst="rect">
            <a:avLst/>
          </a:prstGeom>
          <a:solidFill>
            <a:srgbClr val="99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 name="TextBox 15"/>
          <p:cNvSpPr txBox="1"/>
          <p:nvPr/>
        </p:nvSpPr>
        <p:spPr>
          <a:xfrm>
            <a:off x="1219200" y="5791200"/>
            <a:ext cx="4038600" cy="369332"/>
          </a:xfrm>
          <a:prstGeom prst="rect">
            <a:avLst/>
          </a:prstGeom>
          <a:solidFill>
            <a:srgbClr val="990099"/>
          </a:solidFill>
          <a:ln>
            <a:noFill/>
          </a:ln>
        </p:spPr>
        <p:txBody>
          <a:bodyPr wrap="square" rtlCol="0">
            <a:spAutoFit/>
          </a:bodyPr>
          <a:lstStyle/>
          <a:p>
            <a:pPr algn="ctr"/>
            <a:r>
              <a:rPr lang="en-US" dirty="0" smtClean="0">
                <a:solidFill>
                  <a:schemeClr val="bg1"/>
                </a:solidFill>
              </a:rPr>
              <a:t>Ultimate Outcome(s)</a:t>
            </a:r>
            <a:endParaRPr lang="en-US" dirty="0">
              <a:solidFill>
                <a:schemeClr val="bg1"/>
              </a:solidFill>
            </a:endParaRPr>
          </a:p>
        </p:txBody>
      </p:sp>
    </p:spTree>
    <p:extLst>
      <p:ext uri="{BB962C8B-B14F-4D97-AF65-F5344CB8AC3E}">
        <p14:creationId xmlns="" xmlns:p14="http://schemas.microsoft.com/office/powerpoint/2010/main" val="606411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Theory of Change for the ICT sector intervention  </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8" name="Diamond 7"/>
          <p:cNvSpPr/>
          <p:nvPr/>
        </p:nvSpPr>
        <p:spPr>
          <a:xfrm>
            <a:off x="2514600" y="2810877"/>
            <a:ext cx="1752600" cy="1714500"/>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Political Economy-based interventions </a:t>
            </a:r>
            <a:endParaRPr lang="en-GB" sz="1400" dirty="0">
              <a:solidFill>
                <a:schemeClr val="tx1"/>
              </a:solidFill>
            </a:endParaRPr>
          </a:p>
        </p:txBody>
      </p:sp>
      <p:cxnSp>
        <p:nvCxnSpPr>
          <p:cNvPr id="12" name="Straight Arrow Connector 11"/>
          <p:cNvCxnSpPr>
            <a:endCxn id="8" idx="1"/>
          </p:cNvCxnSpPr>
          <p:nvPr/>
        </p:nvCxnSpPr>
        <p:spPr>
          <a:xfrm>
            <a:off x="2133600" y="3668127"/>
            <a:ext cx="3810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3"/>
          </p:cNvCxnSpPr>
          <p:nvPr/>
        </p:nvCxnSpPr>
        <p:spPr>
          <a:xfrm>
            <a:off x="4267200" y="3668127"/>
            <a:ext cx="5334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858000" y="3668127"/>
            <a:ext cx="609600"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04800" y="2834273"/>
            <a:ext cx="1981200" cy="1348204"/>
            <a:chOff x="304800" y="3090446"/>
            <a:chExt cx="1981200" cy="1348204"/>
          </a:xfrm>
        </p:grpSpPr>
        <p:sp>
          <p:nvSpPr>
            <p:cNvPr id="7" name="Rectangle 6"/>
            <p:cNvSpPr/>
            <p:nvPr/>
          </p:nvSpPr>
          <p:spPr>
            <a:xfrm>
              <a:off x="381000" y="3409950"/>
              <a:ext cx="1752600" cy="1028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1400" dirty="0" smtClean="0">
                  <a:solidFill>
                    <a:schemeClr val="tx1"/>
                  </a:solidFill>
                </a:rPr>
                <a:t>Lack of competition in int’l bandwidth and nat’l backhaul networks</a:t>
              </a:r>
              <a:endParaRPr lang="en-US" sz="1400" dirty="0">
                <a:solidFill>
                  <a:schemeClr val="tx1"/>
                </a:solidFill>
              </a:endParaRPr>
            </a:p>
          </p:txBody>
        </p:sp>
        <p:sp>
          <p:nvSpPr>
            <p:cNvPr id="22" name="TextBox 21"/>
            <p:cNvSpPr txBox="1"/>
            <p:nvPr/>
          </p:nvSpPr>
          <p:spPr>
            <a:xfrm>
              <a:off x="304800" y="3090446"/>
              <a:ext cx="1981200" cy="338554"/>
            </a:xfrm>
            <a:prstGeom prst="rect">
              <a:avLst/>
            </a:prstGeom>
            <a:noFill/>
          </p:spPr>
          <p:txBody>
            <a:bodyPr wrap="square" rtlCol="0">
              <a:spAutoFit/>
            </a:bodyPr>
            <a:lstStyle/>
            <a:p>
              <a:r>
                <a:rPr lang="en-US" sz="1600" b="1" i="1" dirty="0" smtClean="0"/>
                <a:t>Current Scenario </a:t>
              </a:r>
              <a:endParaRPr lang="en-GB" sz="1600" b="1" i="1" dirty="0"/>
            </a:p>
          </p:txBody>
        </p:sp>
      </p:grpSp>
      <p:grpSp>
        <p:nvGrpSpPr>
          <p:cNvPr id="27" name="Group 26"/>
          <p:cNvGrpSpPr/>
          <p:nvPr/>
        </p:nvGrpSpPr>
        <p:grpSpPr>
          <a:xfrm>
            <a:off x="7315200" y="1371600"/>
            <a:ext cx="1981200" cy="4419601"/>
            <a:chOff x="7315200" y="1322973"/>
            <a:chExt cx="1981200" cy="4849227"/>
          </a:xfrm>
        </p:grpSpPr>
        <p:sp>
          <p:nvSpPr>
            <p:cNvPr id="6" name="Rectangle 5"/>
            <p:cNvSpPr/>
            <p:nvPr/>
          </p:nvSpPr>
          <p:spPr>
            <a:xfrm>
              <a:off x="7543800" y="1676400"/>
              <a:ext cx="1371600" cy="449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1400" dirty="0" smtClean="0">
                  <a:solidFill>
                    <a:schemeClr val="tx1"/>
                  </a:solidFill>
                </a:rPr>
                <a:t>Increase broadband penetration beyond current level of &lt;1%, thus creating employment and increasing competitiveness</a:t>
              </a:r>
              <a:endParaRPr lang="en-US" sz="1400" dirty="0">
                <a:solidFill>
                  <a:schemeClr val="tx1"/>
                </a:solidFill>
              </a:endParaRPr>
            </a:p>
          </p:txBody>
        </p:sp>
        <p:sp>
          <p:nvSpPr>
            <p:cNvPr id="24" name="TextBox 23"/>
            <p:cNvSpPr txBox="1"/>
            <p:nvPr/>
          </p:nvSpPr>
          <p:spPr>
            <a:xfrm>
              <a:off x="7315200" y="1322973"/>
              <a:ext cx="1981200" cy="338554"/>
            </a:xfrm>
            <a:prstGeom prst="rect">
              <a:avLst/>
            </a:prstGeom>
            <a:noFill/>
          </p:spPr>
          <p:txBody>
            <a:bodyPr wrap="square" rtlCol="0">
              <a:spAutoFit/>
            </a:bodyPr>
            <a:lstStyle/>
            <a:p>
              <a:r>
                <a:rPr lang="en-US" sz="1600" b="1" i="1" dirty="0" smtClean="0"/>
                <a:t>Ultimate Outcome</a:t>
              </a:r>
              <a:endParaRPr lang="en-GB" sz="1600" b="1" i="1" dirty="0"/>
            </a:p>
          </p:txBody>
        </p:sp>
      </p:grpSp>
      <p:grpSp>
        <p:nvGrpSpPr>
          <p:cNvPr id="26" name="Group 25"/>
          <p:cNvGrpSpPr/>
          <p:nvPr/>
        </p:nvGrpSpPr>
        <p:grpSpPr>
          <a:xfrm>
            <a:off x="4800600" y="1663700"/>
            <a:ext cx="2209800" cy="3490327"/>
            <a:chOff x="4800600" y="1919873"/>
            <a:chExt cx="2209800" cy="3490327"/>
          </a:xfrm>
        </p:grpSpPr>
        <p:sp>
          <p:nvSpPr>
            <p:cNvPr id="9" name="Rectangle 8"/>
            <p:cNvSpPr/>
            <p:nvPr/>
          </p:nvSpPr>
          <p:spPr>
            <a:xfrm>
              <a:off x="4953000" y="2546350"/>
              <a:ext cx="1752600" cy="1092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1400" dirty="0" smtClean="0">
                  <a:solidFill>
                    <a:schemeClr val="tx1"/>
                  </a:solidFill>
                </a:rPr>
                <a:t>Encourage private sector investment submarine cable</a:t>
              </a:r>
              <a:endParaRPr lang="en-US" sz="1400" dirty="0">
                <a:solidFill>
                  <a:schemeClr val="tx1"/>
                </a:solidFill>
              </a:endParaRPr>
            </a:p>
          </p:txBody>
        </p:sp>
        <p:sp>
          <p:nvSpPr>
            <p:cNvPr id="10" name="Rectangle 9"/>
            <p:cNvSpPr/>
            <p:nvPr/>
          </p:nvSpPr>
          <p:spPr>
            <a:xfrm>
              <a:off x="4953000" y="4114800"/>
              <a:ext cx="17526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1400" dirty="0" smtClean="0">
                  <a:solidFill>
                    <a:schemeClr val="tx1"/>
                  </a:solidFill>
                </a:rPr>
                <a:t>Increased competition in backhaul segment (Open license policy)</a:t>
              </a:r>
              <a:endParaRPr lang="en-US" sz="1400" dirty="0">
                <a:solidFill>
                  <a:schemeClr val="tx1"/>
                </a:solidFill>
              </a:endParaRPr>
            </a:p>
          </p:txBody>
        </p:sp>
        <p:sp>
          <p:nvSpPr>
            <p:cNvPr id="18" name="Rectangle 17"/>
            <p:cNvSpPr/>
            <p:nvPr/>
          </p:nvSpPr>
          <p:spPr>
            <a:xfrm>
              <a:off x="4800600" y="2362200"/>
              <a:ext cx="2057400" cy="30480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4800600" y="1919873"/>
              <a:ext cx="2209800" cy="338554"/>
            </a:xfrm>
            <a:prstGeom prst="rect">
              <a:avLst/>
            </a:prstGeom>
            <a:noFill/>
          </p:spPr>
          <p:txBody>
            <a:bodyPr wrap="square" rtlCol="0">
              <a:spAutoFit/>
            </a:bodyPr>
            <a:lstStyle/>
            <a:p>
              <a:r>
                <a:rPr lang="en-US" sz="1600" b="1" i="1" dirty="0" smtClean="0"/>
                <a:t>Intermediate Outcomes</a:t>
              </a:r>
              <a:endParaRPr lang="en-GB" sz="1600" b="1" i="1" dirty="0"/>
            </a:p>
          </p:txBody>
        </p:sp>
      </p:grpSp>
      <p:sp>
        <p:nvSpPr>
          <p:cNvPr id="3" name="TextBox 2"/>
          <p:cNvSpPr txBox="1"/>
          <p:nvPr/>
        </p:nvSpPr>
        <p:spPr>
          <a:xfrm>
            <a:off x="2667000" y="4544427"/>
            <a:ext cx="1676400" cy="1015663"/>
          </a:xfrm>
          <a:prstGeom prst="rect">
            <a:avLst/>
          </a:prstGeom>
          <a:noFill/>
        </p:spPr>
        <p:txBody>
          <a:bodyPr wrap="square" rtlCol="0">
            <a:spAutoFit/>
          </a:bodyPr>
          <a:lstStyle/>
          <a:p>
            <a:pPr marL="92075" indent="-92075">
              <a:buFont typeface="Arial" panose="020B0604020202020204" pitchFamily="34" charset="0"/>
              <a:buChar char="•"/>
            </a:pPr>
            <a:r>
              <a:rPr lang="en-US" sz="1200" i="1" dirty="0" smtClean="0"/>
              <a:t>Action research </a:t>
            </a:r>
          </a:p>
          <a:p>
            <a:pPr marL="92075" indent="-92075">
              <a:buFont typeface="Arial" panose="020B0604020202020204" pitchFamily="34" charset="0"/>
              <a:buChar char="•"/>
            </a:pPr>
            <a:r>
              <a:rPr lang="en-US" sz="1200" i="1" dirty="0" smtClean="0"/>
              <a:t>Meetings with elites</a:t>
            </a:r>
          </a:p>
          <a:p>
            <a:pPr marL="92075" indent="-92075">
              <a:buFont typeface="Arial" panose="020B0604020202020204" pitchFamily="34" charset="0"/>
              <a:buChar char="•"/>
            </a:pPr>
            <a:r>
              <a:rPr lang="en-US" sz="1200" i="1" dirty="0" smtClean="0"/>
              <a:t>Attracting investors</a:t>
            </a:r>
          </a:p>
          <a:p>
            <a:pPr marL="92075" indent="-92075">
              <a:buFont typeface="Arial" panose="020B0604020202020204" pitchFamily="34" charset="0"/>
              <a:buChar char="•"/>
            </a:pPr>
            <a:r>
              <a:rPr lang="en-US" sz="1200" i="1" dirty="0" smtClean="0"/>
              <a:t>Regional experience</a:t>
            </a:r>
          </a:p>
          <a:p>
            <a:pPr marL="92075" indent="-92075">
              <a:buFont typeface="Arial" panose="020B0604020202020204" pitchFamily="34" charset="0"/>
              <a:buChar char="•"/>
            </a:pPr>
            <a:r>
              <a:rPr lang="en-US" sz="1200" i="1" dirty="0" smtClean="0"/>
              <a:t>PPDs </a:t>
            </a:r>
          </a:p>
        </p:txBody>
      </p:sp>
    </p:spTree>
    <p:extLst>
      <p:ext uri="{BB962C8B-B14F-4D97-AF65-F5344CB8AC3E}">
        <p14:creationId xmlns="" xmlns:p14="http://schemas.microsoft.com/office/powerpoint/2010/main" val="427507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ICT Sector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6" name="Rectangle 5"/>
          <p:cNvSpPr/>
          <p:nvPr/>
        </p:nvSpPr>
        <p:spPr>
          <a:xfrm>
            <a:off x="228600" y="2514600"/>
            <a:ext cx="1295400" cy="838200"/>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Submarine cable</a:t>
            </a:r>
            <a:endParaRPr lang="en-US" dirty="0">
              <a:solidFill>
                <a:schemeClr val="tx1"/>
              </a:solidFill>
            </a:endParaRPr>
          </a:p>
        </p:txBody>
      </p:sp>
      <p:sp>
        <p:nvSpPr>
          <p:cNvPr id="7" name="Rectangle 6"/>
          <p:cNvSpPr/>
          <p:nvPr/>
        </p:nvSpPr>
        <p:spPr>
          <a:xfrm>
            <a:off x="1828800" y="2133600"/>
            <a:ext cx="1066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Landing Station</a:t>
            </a:r>
            <a:endParaRPr lang="en-US" dirty="0">
              <a:solidFill>
                <a:schemeClr val="tx1"/>
              </a:solidFill>
            </a:endParaRPr>
          </a:p>
        </p:txBody>
      </p:sp>
      <p:sp>
        <p:nvSpPr>
          <p:cNvPr id="8" name="Rectangle 7"/>
          <p:cNvSpPr/>
          <p:nvPr/>
        </p:nvSpPr>
        <p:spPr>
          <a:xfrm>
            <a:off x="3200400" y="2133600"/>
            <a:ext cx="1066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Int’l Gateway </a:t>
            </a:r>
            <a:endParaRPr lang="en-US" dirty="0">
              <a:solidFill>
                <a:schemeClr val="tx1"/>
              </a:solidFill>
            </a:endParaRPr>
          </a:p>
        </p:txBody>
      </p:sp>
      <p:sp>
        <p:nvSpPr>
          <p:cNvPr id="9" name="Rectangle 8"/>
          <p:cNvSpPr/>
          <p:nvPr/>
        </p:nvSpPr>
        <p:spPr>
          <a:xfrm>
            <a:off x="5105400" y="1295400"/>
            <a:ext cx="1066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ISPs</a:t>
            </a:r>
            <a:endParaRPr lang="en-US" dirty="0">
              <a:solidFill>
                <a:schemeClr val="tx1"/>
              </a:solidFill>
            </a:endParaRPr>
          </a:p>
        </p:txBody>
      </p:sp>
      <p:sp>
        <p:nvSpPr>
          <p:cNvPr id="10" name="Rectangle 9"/>
          <p:cNvSpPr/>
          <p:nvPr/>
        </p:nvSpPr>
        <p:spPr>
          <a:xfrm>
            <a:off x="5029200" y="3091543"/>
            <a:ext cx="1676400" cy="838200"/>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Nat’l Backhaul Network  </a:t>
            </a:r>
            <a:endParaRPr lang="en-US" dirty="0">
              <a:solidFill>
                <a:schemeClr val="tx1"/>
              </a:solidFill>
            </a:endParaRPr>
          </a:p>
        </p:txBody>
      </p:sp>
      <p:sp>
        <p:nvSpPr>
          <p:cNvPr id="11" name="Rectangle 10"/>
          <p:cNvSpPr/>
          <p:nvPr/>
        </p:nvSpPr>
        <p:spPr>
          <a:xfrm>
            <a:off x="7086600" y="3091543"/>
            <a:ext cx="10668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ISPs</a:t>
            </a:r>
            <a:endParaRPr lang="en-US" dirty="0">
              <a:solidFill>
                <a:schemeClr val="tx1"/>
              </a:solidFill>
            </a:endParaRPr>
          </a:p>
        </p:txBody>
      </p:sp>
      <p:cxnSp>
        <p:nvCxnSpPr>
          <p:cNvPr id="13" name="Straight Arrow Connector 12"/>
          <p:cNvCxnSpPr>
            <a:stCxn id="6" idx="3"/>
            <a:endCxn id="7" idx="1"/>
          </p:cNvCxnSpPr>
          <p:nvPr/>
        </p:nvCxnSpPr>
        <p:spPr>
          <a:xfrm flipV="1">
            <a:off x="1524000" y="2552700"/>
            <a:ext cx="304800" cy="38100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9" idx="1"/>
          </p:cNvCxnSpPr>
          <p:nvPr/>
        </p:nvCxnSpPr>
        <p:spPr>
          <a:xfrm flipV="1">
            <a:off x="4267200" y="1714500"/>
            <a:ext cx="838200" cy="858157"/>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895600" y="2550886"/>
            <a:ext cx="30480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3"/>
            <a:endCxn id="10" idx="1"/>
          </p:cNvCxnSpPr>
          <p:nvPr/>
        </p:nvCxnSpPr>
        <p:spPr>
          <a:xfrm>
            <a:off x="4267200" y="2552700"/>
            <a:ext cx="762000" cy="957943"/>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705600" y="3657600"/>
            <a:ext cx="38100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6705600" y="3488872"/>
            <a:ext cx="386444"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086600" y="4191000"/>
            <a:ext cx="12192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Corporate Clients </a:t>
            </a:r>
            <a:endParaRPr lang="en-US" dirty="0">
              <a:solidFill>
                <a:schemeClr val="tx1"/>
              </a:solidFill>
            </a:endParaRPr>
          </a:p>
        </p:txBody>
      </p:sp>
      <p:cxnSp>
        <p:nvCxnSpPr>
          <p:cNvPr id="28" name="Straight Arrow Connector 27"/>
          <p:cNvCxnSpPr>
            <a:endCxn id="27" idx="1"/>
          </p:cNvCxnSpPr>
          <p:nvPr/>
        </p:nvCxnSpPr>
        <p:spPr>
          <a:xfrm>
            <a:off x="6212114" y="3929743"/>
            <a:ext cx="874486" cy="680357"/>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7" idx="1"/>
          </p:cNvCxnSpPr>
          <p:nvPr/>
        </p:nvCxnSpPr>
        <p:spPr>
          <a:xfrm flipH="1" flipV="1">
            <a:off x="6212114" y="3929743"/>
            <a:ext cx="874486" cy="680357"/>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342900" y="1447800"/>
            <a:ext cx="11811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Terrestrial Cables</a:t>
            </a:r>
            <a:endParaRPr lang="en-US" dirty="0">
              <a:solidFill>
                <a:schemeClr val="tx1"/>
              </a:solidFill>
            </a:endParaRPr>
          </a:p>
        </p:txBody>
      </p:sp>
      <p:cxnSp>
        <p:nvCxnSpPr>
          <p:cNvPr id="35" name="Straight Arrow Connector 34"/>
          <p:cNvCxnSpPr/>
          <p:nvPr/>
        </p:nvCxnSpPr>
        <p:spPr>
          <a:xfrm>
            <a:off x="1524000" y="1868714"/>
            <a:ext cx="304800" cy="569686"/>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42900" y="3657601"/>
            <a:ext cx="4533900" cy="2600712"/>
          </a:xfrm>
          <a:prstGeom prst="rect">
            <a:avLst/>
          </a:prstGeom>
          <a:noFill/>
        </p:spPr>
        <p:txBody>
          <a:bodyPr wrap="square" rtlCol="0">
            <a:spAutoFit/>
          </a:bodyPr>
          <a:lstStyle/>
          <a:p>
            <a:pPr marL="174625" indent="-174625">
              <a:spcAft>
                <a:spcPts val="600"/>
              </a:spcAft>
              <a:buFont typeface="Arial" pitchFamily="34" charset="0"/>
              <a:buChar char="•"/>
            </a:pPr>
            <a:r>
              <a:rPr lang="en-US" sz="1700" dirty="0" smtClean="0"/>
              <a:t>Lack of competition and an uncertain investment climate in the submarine cable and backhaul sectors is constraining the ICT industry </a:t>
            </a:r>
          </a:p>
          <a:p>
            <a:pPr marL="174625" indent="-174625">
              <a:spcAft>
                <a:spcPts val="600"/>
              </a:spcAft>
              <a:buFont typeface="Arial" pitchFamily="34" charset="0"/>
              <a:buChar char="•"/>
            </a:pPr>
            <a:r>
              <a:rPr lang="en-US" sz="1700" dirty="0" smtClean="0"/>
              <a:t>Currently, only a single government-owned submarine cable is in operation </a:t>
            </a:r>
          </a:p>
          <a:p>
            <a:pPr marL="174625" indent="-174625">
              <a:spcAft>
                <a:spcPts val="600"/>
              </a:spcAft>
              <a:buFont typeface="Arial" pitchFamily="34" charset="0"/>
              <a:buChar char="•"/>
            </a:pPr>
            <a:r>
              <a:rPr lang="en-US" sz="1700" dirty="0" smtClean="0"/>
              <a:t>Only 3 backhaul connectivity providers in operation, one of which is historically government-owned</a:t>
            </a:r>
            <a:endParaRPr lang="en-US" sz="1700" dirty="0"/>
          </a:p>
        </p:txBody>
      </p:sp>
    </p:spTree>
    <p:extLst>
      <p:ext uri="{BB962C8B-B14F-4D97-AF65-F5344CB8AC3E}">
        <p14:creationId xmlns="" xmlns:p14="http://schemas.microsoft.com/office/powerpoint/2010/main" val="417993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Issues in ICT Sector PPD</a:t>
            </a:r>
            <a:br>
              <a:rPr lang="en-US" dirty="0" smtClean="0"/>
            </a:br>
            <a:r>
              <a:rPr lang="en-US" dirty="0" smtClean="0"/>
              <a:t>	</a:t>
            </a:r>
            <a:endParaRPr lang="en-US" dirty="0"/>
          </a:p>
        </p:txBody>
      </p:sp>
      <p:sp>
        <p:nvSpPr>
          <p:cNvPr id="3" name="Content Placeholder 2"/>
          <p:cNvSpPr>
            <a:spLocks noGrp="1"/>
          </p:cNvSpPr>
          <p:nvPr>
            <p:ph idx="1"/>
          </p:nvPr>
        </p:nvSpPr>
        <p:spPr>
          <a:xfrm>
            <a:off x="457200" y="990600"/>
            <a:ext cx="8229600" cy="5562600"/>
          </a:xfrm>
        </p:spPr>
        <p:txBody>
          <a:bodyPr>
            <a:normAutofit/>
          </a:bodyPr>
          <a:lstStyle/>
          <a:p>
            <a:r>
              <a:rPr lang="en-US" dirty="0" smtClean="0"/>
              <a:t>What is the right time to organize a PPD event? How frequently should such events be held? </a:t>
            </a:r>
          </a:p>
          <a:p>
            <a:pPr lvl="1"/>
            <a:r>
              <a:rPr lang="en-US" sz="2000" i="1" dirty="0" smtClean="0"/>
              <a:t>First PPD event (April 2013) was held to generate awareness regarding competition issues in bandwidth and backhaul</a:t>
            </a:r>
          </a:p>
          <a:p>
            <a:pPr lvl="1"/>
            <a:r>
              <a:rPr lang="en-US" sz="2000" i="1" dirty="0" smtClean="0"/>
              <a:t>During second PPD event (August 2013), policy options were presented and discussed in the context of available evidence </a:t>
            </a:r>
          </a:p>
          <a:p>
            <a:r>
              <a:rPr lang="en-US" dirty="0" smtClean="0"/>
              <a:t>The PPD concept was absent from the ICT sector in Bangladesh: </a:t>
            </a:r>
          </a:p>
          <a:p>
            <a:pPr lvl="1"/>
            <a:r>
              <a:rPr lang="en-US" sz="2000" i="1" dirty="0" smtClean="0"/>
              <a:t>multiple stakeholders with varying interests and incentives, who had never formally discussed sector-level issues</a:t>
            </a:r>
          </a:p>
          <a:p>
            <a:pPr lvl="1"/>
            <a:r>
              <a:rPr lang="en-US" sz="2000" i="1" dirty="0" smtClean="0"/>
              <a:t>Policymakers including Secretary of Bangladesh Telecom Regulatory Commission, ICT Minister, etc., had not consulted private sector in designing policy </a:t>
            </a:r>
          </a:p>
          <a:p>
            <a:pPr lvl="1"/>
            <a:endParaRPr lang="en-US" sz="2600" i="1"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 xmlns:p14="http://schemas.microsoft.com/office/powerpoint/2010/main" val="2626536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Issues in ICT Sector PPD	</a:t>
            </a:r>
            <a:br>
              <a:rPr lang="en-US" dirty="0" smtClean="0"/>
            </a:br>
            <a:endParaRPr lang="en-US" dirty="0"/>
          </a:p>
        </p:txBody>
      </p:sp>
      <p:sp>
        <p:nvSpPr>
          <p:cNvPr id="3" name="Content Placeholder 2"/>
          <p:cNvSpPr>
            <a:spLocks noGrp="1"/>
          </p:cNvSpPr>
          <p:nvPr>
            <p:ph idx="1"/>
          </p:nvPr>
        </p:nvSpPr>
        <p:spPr>
          <a:xfrm>
            <a:off x="457200" y="1066800"/>
            <a:ext cx="8077200" cy="4953000"/>
          </a:xfrm>
        </p:spPr>
        <p:txBody>
          <a:bodyPr>
            <a:normAutofit fontScale="92500" lnSpcReduction="20000"/>
          </a:bodyPr>
          <a:lstStyle/>
          <a:p>
            <a:r>
              <a:rPr lang="en-US" sz="2600" dirty="0" smtClean="0"/>
              <a:t>The PPDs focus on a limited number of issues, but they are highly complex and political </a:t>
            </a:r>
          </a:p>
          <a:p>
            <a:pPr lvl="1">
              <a:spcAft>
                <a:spcPts val="600"/>
              </a:spcAft>
            </a:pPr>
            <a:r>
              <a:rPr lang="en-US" sz="2400" i="1" dirty="0" smtClean="0"/>
              <a:t>The goal is to reform the competitive framework in the sector, i.e., to change the rules of the game </a:t>
            </a:r>
          </a:p>
          <a:p>
            <a:pPr>
              <a:spcAft>
                <a:spcPts val="600"/>
              </a:spcAft>
            </a:pPr>
            <a:r>
              <a:rPr lang="en-US" sz="2600" dirty="0" smtClean="0"/>
              <a:t>Preparation </a:t>
            </a:r>
            <a:r>
              <a:rPr lang="en-US" sz="2600" dirty="0"/>
              <a:t>for PPD involves not only identification of key issues, but also finding the key political insiders, and gaining their confidence </a:t>
            </a:r>
            <a:endParaRPr lang="en-US" sz="2600" dirty="0" smtClean="0"/>
          </a:p>
          <a:p>
            <a:r>
              <a:rPr lang="en-US" sz="2600" dirty="0" smtClean="0"/>
              <a:t>Informal, one-on-one interactions were used to approach relevant stakeholders and invite them to participate in the PPD </a:t>
            </a:r>
          </a:p>
          <a:p>
            <a:pPr lvl="1">
              <a:spcAft>
                <a:spcPts val="600"/>
              </a:spcAft>
            </a:pPr>
            <a:r>
              <a:rPr lang="en-US" sz="2200" i="1" dirty="0" smtClean="0"/>
              <a:t>No formal working groups </a:t>
            </a:r>
          </a:p>
          <a:p>
            <a:r>
              <a:rPr lang="en-US" sz="2600" dirty="0" smtClean="0"/>
              <a:t>The players involved are highly knowledgeable and have access to necessary information </a:t>
            </a:r>
            <a:r>
              <a:rPr lang="en-US" dirty="0" smtClean="0"/>
              <a:t>	</a:t>
            </a:r>
          </a:p>
          <a:p>
            <a:pPr lvl="1"/>
            <a:r>
              <a:rPr lang="en-US" sz="2200" i="1" dirty="0" smtClean="0"/>
              <a:t>Knowledge dissemination is not a key goal of the PPD; instead, it is a tool to align political incentives with the reform agenda </a:t>
            </a:r>
            <a:endParaRPr lang="en-US" sz="2200" i="1"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 xmlns:p14="http://schemas.microsoft.com/office/powerpoint/2010/main" val="2635074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ectangle 1"/>
          <p:cNvSpPr/>
          <p:nvPr/>
        </p:nvSpPr>
        <p:spPr>
          <a:xfrm>
            <a:off x="304800" y="1981200"/>
            <a:ext cx="8305800" cy="533400"/>
          </a:xfrm>
          <a:prstGeom prst="rect">
            <a:avLst/>
          </a:prstGeom>
          <a:solidFill>
            <a:srgbClr val="99009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3" name="Content Placeholder 2"/>
          <p:cNvSpPr>
            <a:spLocks noGrp="1"/>
          </p:cNvSpPr>
          <p:nvPr>
            <p:ph idx="4294967295"/>
          </p:nvPr>
        </p:nvSpPr>
        <p:spPr>
          <a:xfrm>
            <a:off x="304800" y="1905000"/>
            <a:ext cx="7924800" cy="2743200"/>
          </a:xfrm>
          <a:prstGeom prst="rect">
            <a:avLst/>
          </a:prstGeom>
        </p:spPr>
        <p:txBody>
          <a:bodyPr>
            <a:normAutofit/>
          </a:bodyPr>
          <a:lstStyle/>
          <a:p>
            <a:pPr marL="514350" indent="-514350">
              <a:lnSpc>
                <a:spcPct val="150000"/>
              </a:lnSpc>
              <a:buFont typeface="+mj-lt"/>
              <a:buAutoNum type="arabicPeriod"/>
            </a:pPr>
            <a:r>
              <a:rPr lang="en-US" sz="2000" b="1" dirty="0" smtClean="0">
                <a:solidFill>
                  <a:schemeClr val="bg1"/>
                </a:solidFill>
              </a:rPr>
              <a:t>Introducing the Development Entrepreneurship (DE) Approach </a:t>
            </a:r>
          </a:p>
          <a:p>
            <a:pPr marL="514350" indent="-514350">
              <a:lnSpc>
                <a:spcPct val="150000"/>
              </a:lnSpc>
              <a:buFont typeface="+mj-lt"/>
              <a:buAutoNum type="arabicPeriod"/>
            </a:pPr>
            <a:r>
              <a:rPr lang="en-US" sz="2000" dirty="0" smtClean="0">
                <a:solidFill>
                  <a:srgbClr val="990099"/>
                </a:solidFill>
              </a:rPr>
              <a:t>Implementation of the DE Program in Bangladesh </a:t>
            </a:r>
          </a:p>
          <a:p>
            <a:pPr marL="514350" indent="-514350">
              <a:lnSpc>
                <a:spcPct val="150000"/>
              </a:lnSpc>
              <a:buFont typeface="+mj-lt"/>
              <a:buAutoNum type="arabicPeriod"/>
            </a:pPr>
            <a:r>
              <a:rPr lang="en-US" sz="2000" dirty="0" smtClean="0">
                <a:solidFill>
                  <a:srgbClr val="990099"/>
                </a:solidFill>
              </a:rPr>
              <a:t>Case Study: Use of PPD in the ICT Sector Intervention </a:t>
            </a:r>
          </a:p>
          <a:p>
            <a:pPr marL="514350" indent="-514350">
              <a:lnSpc>
                <a:spcPct val="150000"/>
              </a:lnSpc>
              <a:buNone/>
            </a:pPr>
            <a:endParaRPr lang="en-US" sz="2000" dirty="0"/>
          </a:p>
        </p:txBody>
      </p:sp>
      <p:sp>
        <p:nvSpPr>
          <p:cNvPr id="5" name="Title 1"/>
          <p:cNvSpPr txBox="1">
            <a:spLocks/>
          </p:cNvSpPr>
          <p:nvPr/>
        </p:nvSpPr>
        <p:spPr>
          <a:xfrm>
            <a:off x="457200" y="609600"/>
            <a:ext cx="84582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660066"/>
                </a:solidFill>
                <a:latin typeface="Droid Serif" pitchFamily="18" charset="0"/>
                <a:ea typeface="Droid Serif" pitchFamily="18" charset="0"/>
                <a:cs typeface="Droid Serif" pitchFamily="18" charset="0"/>
              </a:rPr>
              <a:t>Political Economy Analysis in the field: The Development Entrepreneurship Approach</a:t>
            </a:r>
            <a:endParaRPr lang="en-US" sz="2400" dirty="0">
              <a:solidFill>
                <a:srgbClr val="660066"/>
              </a:solidFill>
              <a:latin typeface="Droid Serif" pitchFamily="18" charset="0"/>
              <a:ea typeface="Droid Serif" pitchFamily="18" charset="0"/>
              <a:cs typeface="Droid Serif" pitchFamily="18" charset="0"/>
            </a:endParaRPr>
          </a:p>
        </p:txBody>
      </p:sp>
    </p:spTree>
    <p:extLst>
      <p:ext uri="{BB962C8B-B14F-4D97-AF65-F5344CB8AC3E}">
        <p14:creationId xmlns="" xmlns:p14="http://schemas.microsoft.com/office/powerpoint/2010/main" val="357591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PPD techniques in the political economy context </a:t>
            </a:r>
            <a:endParaRPr lang="en-US" dirty="0"/>
          </a:p>
        </p:txBody>
      </p:sp>
      <p:sp>
        <p:nvSpPr>
          <p:cNvPr id="3" name="Content Placeholder 2"/>
          <p:cNvSpPr>
            <a:spLocks noGrp="1"/>
          </p:cNvSpPr>
          <p:nvPr>
            <p:ph idx="1"/>
          </p:nvPr>
        </p:nvSpPr>
        <p:spPr/>
        <p:txBody>
          <a:bodyPr/>
          <a:lstStyle/>
          <a:p>
            <a:pPr marL="0" indent="0">
              <a:buNone/>
            </a:pPr>
            <a:r>
              <a:rPr lang="en-US" sz="2400" dirty="0" smtClean="0"/>
              <a:t>Management of two fundamental pillars is vital to the success of the reform initiative: </a:t>
            </a:r>
          </a:p>
          <a:p>
            <a:pPr marL="514350" indent="-514350">
              <a:buFont typeface="+mj-lt"/>
              <a:buAutoNum type="arabicPeriod"/>
            </a:pPr>
            <a:r>
              <a:rPr lang="en-US" sz="2400" dirty="0" smtClean="0"/>
              <a:t>Use of </a:t>
            </a:r>
            <a:r>
              <a:rPr lang="en-US" sz="2400" b="1" dirty="0" smtClean="0"/>
              <a:t>flexibility</a:t>
            </a:r>
            <a:r>
              <a:rPr lang="en-US" sz="2400" dirty="0" smtClean="0"/>
              <a:t> to respond to the interests of stakeholders:</a:t>
            </a:r>
          </a:p>
          <a:p>
            <a:pPr lvl="1"/>
            <a:r>
              <a:rPr lang="en-US" sz="2400" i="1" dirty="0" smtClean="0"/>
              <a:t>Important to build stakeholders’ trust in the iterative reform process, so they do not see changes in strategy as failures </a:t>
            </a:r>
            <a:endParaRPr lang="en-US" i="1" dirty="0" smtClean="0"/>
          </a:p>
          <a:p>
            <a:pPr marL="514350" indent="-514350">
              <a:buFont typeface="+mj-lt"/>
              <a:buAutoNum type="arabicPeriod"/>
            </a:pPr>
            <a:r>
              <a:rPr lang="en-US" sz="2400" dirty="0" smtClean="0"/>
              <a:t>Allowing the </a:t>
            </a:r>
            <a:r>
              <a:rPr lang="en-US" sz="2400" b="1" dirty="0" smtClean="0"/>
              <a:t>agenda </a:t>
            </a:r>
            <a:r>
              <a:rPr lang="en-US" sz="2400" dirty="0" smtClean="0"/>
              <a:t>to evolve, but retaining the “key log” as the primary focus</a:t>
            </a:r>
          </a:p>
          <a:p>
            <a:pPr lvl="1"/>
            <a:r>
              <a:rPr lang="en-US" sz="2400" i="1" dirty="0"/>
              <a:t>Incorporate stakeholders’ “pet” issues, while also keeping the dialogue focused on the actual binding constraints </a:t>
            </a:r>
            <a:endParaRPr lang="en-US" sz="2400" i="1" dirty="0" smtClean="0"/>
          </a:p>
          <a:p>
            <a:pPr lvl="1"/>
            <a:r>
              <a:rPr lang="en-US" sz="2400" i="1" dirty="0" smtClean="0"/>
              <a:t>Find “compromise points” that facilitate negotiations  </a:t>
            </a:r>
            <a:endParaRPr lang="en-US" sz="2400" dirty="0" smtClean="0"/>
          </a:p>
          <a:p>
            <a:pPr marL="514350" indent="-514350">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 xmlns:p14="http://schemas.microsoft.com/office/powerpoint/2010/main" val="3756606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076450" y="3962400"/>
            <a:ext cx="1600200" cy="1524000"/>
          </a:xfrm>
          <a:prstGeom prst="ellipse">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Title 1"/>
          <p:cNvSpPr>
            <a:spLocks noGrp="1"/>
          </p:cNvSpPr>
          <p:nvPr>
            <p:ph type="title"/>
          </p:nvPr>
        </p:nvSpPr>
        <p:spPr>
          <a:xfrm>
            <a:off x="457200" y="0"/>
            <a:ext cx="8229600" cy="1143000"/>
          </a:xfrm>
        </p:spPr>
        <p:txBody>
          <a:bodyPr>
            <a:normAutofit/>
          </a:bodyPr>
          <a:lstStyle/>
          <a:p>
            <a:r>
              <a:rPr lang="en-US" dirty="0" smtClean="0"/>
              <a:t>Roles of relevant stakeholders </a:t>
            </a:r>
            <a:endParaRPr lang="en-US" dirty="0"/>
          </a:p>
        </p:txBody>
      </p:sp>
      <p:sp>
        <p:nvSpPr>
          <p:cNvPr id="6" name="Oval 5"/>
          <p:cNvSpPr/>
          <p:nvPr/>
        </p:nvSpPr>
        <p:spPr>
          <a:xfrm>
            <a:off x="2305050" y="4191000"/>
            <a:ext cx="1143000" cy="1066800"/>
          </a:xfrm>
          <a:prstGeom prst="ellipse">
            <a:avLst/>
          </a:prstGeom>
          <a:solidFill>
            <a:schemeClr val="accent2">
              <a:lumMod val="20000"/>
              <a:lumOff val="80000"/>
            </a:schemeClr>
          </a:solidFill>
          <a:ln w="317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Core Reform Agenda </a:t>
            </a:r>
            <a:endParaRPr lang="en-GB" sz="1600" dirty="0">
              <a:solidFill>
                <a:schemeClr val="tx1"/>
              </a:solidFill>
            </a:endParaRPr>
          </a:p>
        </p:txBody>
      </p:sp>
      <p:sp>
        <p:nvSpPr>
          <p:cNvPr id="8" name="Oval 7"/>
          <p:cNvSpPr/>
          <p:nvPr/>
        </p:nvSpPr>
        <p:spPr>
          <a:xfrm>
            <a:off x="2562225" y="3694331"/>
            <a:ext cx="2085975" cy="1792069"/>
          </a:xfrm>
          <a:prstGeom prst="ellipse">
            <a:avLst/>
          </a:prstGeom>
          <a:noFill/>
          <a:ln w="19050">
            <a:solidFill>
              <a:schemeClr val="tx2">
                <a:alpha val="77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09599" y="3645070"/>
            <a:ext cx="2179639" cy="1502240"/>
          </a:xfrm>
          <a:prstGeom prst="ellipse">
            <a:avLst/>
          </a:prstGeom>
          <a:solidFill>
            <a:schemeClr val="accent3">
              <a:lumMod val="20000"/>
              <a:lumOff val="80000"/>
              <a:alpha val="25000"/>
            </a:schemeClr>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1695450" y="4800600"/>
            <a:ext cx="1219200" cy="914400"/>
          </a:xfrm>
          <a:prstGeom prst="ellipse">
            <a:avLst/>
          </a:prstGeom>
          <a:solidFill>
            <a:schemeClr val="accent3">
              <a:lumMod val="20000"/>
              <a:lumOff val="80000"/>
              <a:alpha val="42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a:stCxn id="7" idx="0"/>
          </p:cNvCxnSpPr>
          <p:nvPr/>
        </p:nvCxnSpPr>
        <p:spPr>
          <a:xfrm flipV="1">
            <a:off x="2876550" y="3200400"/>
            <a:ext cx="1143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305050" y="2590800"/>
            <a:ext cx="1905000" cy="646331"/>
          </a:xfrm>
          <a:prstGeom prst="rect">
            <a:avLst/>
          </a:prstGeom>
          <a:noFill/>
        </p:spPr>
        <p:txBody>
          <a:bodyPr wrap="square" rtlCol="0">
            <a:spAutoFit/>
          </a:bodyPr>
          <a:lstStyle/>
          <a:p>
            <a:r>
              <a:rPr lang="en-US" sz="1200" i="1" dirty="0" smtClean="0"/>
              <a:t>Interests of core reform coalition (with room for negotiation)</a:t>
            </a:r>
            <a:endParaRPr lang="en-GB" sz="1200" i="1" dirty="0"/>
          </a:p>
        </p:txBody>
      </p:sp>
      <p:cxnSp>
        <p:nvCxnSpPr>
          <p:cNvPr id="14" name="Straight Connector 13"/>
          <p:cNvCxnSpPr/>
          <p:nvPr/>
        </p:nvCxnSpPr>
        <p:spPr>
          <a:xfrm flipV="1">
            <a:off x="4095750" y="3495675"/>
            <a:ext cx="209550" cy="31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86200" y="3076872"/>
            <a:ext cx="1447800" cy="461665"/>
          </a:xfrm>
          <a:prstGeom prst="rect">
            <a:avLst/>
          </a:prstGeom>
          <a:noFill/>
        </p:spPr>
        <p:txBody>
          <a:bodyPr wrap="square" rtlCol="0">
            <a:spAutoFit/>
          </a:bodyPr>
          <a:lstStyle/>
          <a:p>
            <a:r>
              <a:rPr lang="en-US" sz="1200" i="1" dirty="0" smtClean="0"/>
              <a:t>Interests of broader coalition</a:t>
            </a:r>
            <a:endParaRPr lang="en-GB" sz="1200" i="1" dirty="0"/>
          </a:p>
        </p:txBody>
      </p:sp>
      <p:sp>
        <p:nvSpPr>
          <p:cNvPr id="17" name="TextBox 16"/>
          <p:cNvSpPr txBox="1"/>
          <p:nvPr/>
        </p:nvSpPr>
        <p:spPr>
          <a:xfrm>
            <a:off x="361950" y="3357562"/>
            <a:ext cx="1905000" cy="276999"/>
          </a:xfrm>
          <a:prstGeom prst="rect">
            <a:avLst/>
          </a:prstGeom>
          <a:noFill/>
        </p:spPr>
        <p:txBody>
          <a:bodyPr wrap="square" rtlCol="0">
            <a:spAutoFit/>
          </a:bodyPr>
          <a:lstStyle/>
          <a:p>
            <a:r>
              <a:rPr lang="en-US" sz="1200" i="1" dirty="0" smtClean="0"/>
              <a:t>Interests of government</a:t>
            </a:r>
            <a:endParaRPr lang="en-GB" sz="1200" i="1" dirty="0"/>
          </a:p>
        </p:txBody>
      </p:sp>
      <p:sp>
        <p:nvSpPr>
          <p:cNvPr id="18" name="TextBox 17"/>
          <p:cNvSpPr txBox="1"/>
          <p:nvPr/>
        </p:nvSpPr>
        <p:spPr>
          <a:xfrm>
            <a:off x="1200151" y="5620137"/>
            <a:ext cx="2009774" cy="461665"/>
          </a:xfrm>
          <a:prstGeom prst="rect">
            <a:avLst/>
          </a:prstGeom>
          <a:noFill/>
        </p:spPr>
        <p:txBody>
          <a:bodyPr wrap="square" rtlCol="0">
            <a:spAutoFit/>
          </a:bodyPr>
          <a:lstStyle/>
          <a:p>
            <a:r>
              <a:rPr lang="en-US" sz="1200" i="1" dirty="0" smtClean="0"/>
              <a:t>Interests of industry/academia </a:t>
            </a:r>
            <a:endParaRPr lang="en-GB" sz="1200" i="1" dirty="0"/>
          </a:p>
        </p:txBody>
      </p:sp>
      <p:sp>
        <p:nvSpPr>
          <p:cNvPr id="22" name="TextBox 21"/>
          <p:cNvSpPr txBox="1"/>
          <p:nvPr/>
        </p:nvSpPr>
        <p:spPr>
          <a:xfrm>
            <a:off x="457200" y="1131436"/>
            <a:ext cx="8153400" cy="1569660"/>
          </a:xfrm>
          <a:prstGeom prst="rect">
            <a:avLst/>
          </a:prstGeom>
          <a:noFill/>
        </p:spPr>
        <p:txBody>
          <a:bodyPr wrap="square" rtlCol="0">
            <a:spAutoFit/>
          </a:bodyPr>
          <a:lstStyle/>
          <a:p>
            <a:r>
              <a:rPr lang="en-US" sz="2800" dirty="0" smtClean="0"/>
              <a:t>The Asia Foundation: </a:t>
            </a:r>
          </a:p>
          <a:p>
            <a:r>
              <a:rPr lang="en-US" sz="2000" dirty="0" smtClean="0"/>
              <a:t>The Asia Foundation designs the overall strategy for reform, facilitates networking, and steers the reform </a:t>
            </a:r>
          </a:p>
          <a:p>
            <a:endParaRPr lang="en-US" sz="2800" dirty="0" smtClean="0"/>
          </a:p>
        </p:txBody>
      </p:sp>
      <p:sp>
        <p:nvSpPr>
          <p:cNvPr id="19" name="Rectangle 18"/>
          <p:cNvSpPr/>
          <p:nvPr/>
        </p:nvSpPr>
        <p:spPr>
          <a:xfrm>
            <a:off x="5334000" y="2590800"/>
            <a:ext cx="3352800" cy="3216265"/>
          </a:xfrm>
          <a:prstGeom prst="rect">
            <a:avLst/>
          </a:prstGeom>
        </p:spPr>
        <p:txBody>
          <a:bodyPr wrap="square">
            <a:spAutoFit/>
          </a:bodyPr>
          <a:lstStyle/>
          <a:p>
            <a:pPr marL="285750" indent="-285750">
              <a:spcAft>
                <a:spcPts val="600"/>
              </a:spcAft>
              <a:buFont typeface="Arial" panose="020B0604020202020204" pitchFamily="34" charset="0"/>
              <a:buChar char="•"/>
            </a:pPr>
            <a:r>
              <a:rPr lang="en-US" dirty="0" smtClean="0"/>
              <a:t>Understanding of political economy is at the heart of this role </a:t>
            </a:r>
          </a:p>
          <a:p>
            <a:pPr marL="285750" indent="-285750">
              <a:buFont typeface="Arial" panose="020B0604020202020204" pitchFamily="34" charset="0"/>
              <a:buChar char="•"/>
            </a:pPr>
            <a:r>
              <a:rPr lang="en-US" dirty="0" smtClean="0"/>
              <a:t>The Asia Foundation </a:t>
            </a:r>
            <a:r>
              <a:rPr lang="en-US" b="1" dirty="0" smtClean="0"/>
              <a:t>analyzes,</a:t>
            </a:r>
            <a:r>
              <a:rPr lang="en-US" dirty="0" smtClean="0"/>
              <a:t> </a:t>
            </a:r>
            <a:r>
              <a:rPr lang="en-US" b="1" dirty="0" smtClean="0"/>
              <a:t>anticipates and guides </a:t>
            </a:r>
            <a:r>
              <a:rPr lang="en-US" dirty="0" smtClean="0"/>
              <a:t>the interests of relevant stakeholders, with the goal of aligning them, so that they are focused on the core reform agenda </a:t>
            </a:r>
            <a:endParaRPr lang="en-GB" dirty="0" smtClean="0"/>
          </a:p>
          <a:p>
            <a:pPr marL="285750" indent="-285750">
              <a:buFont typeface="Arial" panose="020B0604020202020204" pitchFamily="34" charset="0"/>
              <a:buChar char="•"/>
            </a:pPr>
            <a:endParaRPr lang="en-US" dirty="0" smtClean="0"/>
          </a:p>
        </p:txBody>
      </p:sp>
    </p:spTree>
    <p:extLst>
      <p:ext uri="{BB962C8B-B14F-4D97-AF65-F5344CB8AC3E}">
        <p14:creationId xmlns="" xmlns:p14="http://schemas.microsoft.com/office/powerpoint/2010/main" val="283566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p:bldP spid="16"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Title 1"/>
          <p:cNvSpPr>
            <a:spLocks noGrp="1"/>
          </p:cNvSpPr>
          <p:nvPr>
            <p:ph type="title"/>
          </p:nvPr>
        </p:nvSpPr>
        <p:spPr>
          <a:xfrm>
            <a:off x="457200" y="0"/>
            <a:ext cx="8229600" cy="1143000"/>
          </a:xfrm>
        </p:spPr>
        <p:txBody>
          <a:bodyPr>
            <a:normAutofit/>
          </a:bodyPr>
          <a:lstStyle/>
          <a:p>
            <a:r>
              <a:rPr lang="en-US" dirty="0" smtClean="0"/>
              <a:t>Roles of relevant stakeholders </a:t>
            </a:r>
            <a:endParaRPr lang="en-US" dirty="0"/>
          </a:p>
        </p:txBody>
      </p:sp>
      <p:sp>
        <p:nvSpPr>
          <p:cNvPr id="22" name="TextBox 21"/>
          <p:cNvSpPr txBox="1"/>
          <p:nvPr/>
        </p:nvSpPr>
        <p:spPr>
          <a:xfrm>
            <a:off x="457200" y="1131437"/>
            <a:ext cx="7543800" cy="4770537"/>
          </a:xfrm>
          <a:prstGeom prst="rect">
            <a:avLst/>
          </a:prstGeom>
          <a:noFill/>
        </p:spPr>
        <p:txBody>
          <a:bodyPr wrap="square" rtlCol="0">
            <a:spAutoFit/>
          </a:bodyPr>
          <a:lstStyle/>
          <a:p>
            <a:r>
              <a:rPr lang="en-US" sz="2400" dirty="0" smtClean="0"/>
              <a:t>Development entrepreneur: </a:t>
            </a:r>
          </a:p>
          <a:p>
            <a:pPr marL="285750" indent="-285750">
              <a:buFont typeface="Arial" panose="020B0604020202020204" pitchFamily="34" charset="0"/>
              <a:buChar char="•"/>
            </a:pPr>
            <a:r>
              <a:rPr lang="en-US" dirty="0" smtClean="0"/>
              <a:t>Functions as the contact point between all involved stakeholders </a:t>
            </a:r>
          </a:p>
          <a:p>
            <a:pPr marL="285750" indent="-285750">
              <a:buFont typeface="Arial" panose="020B0604020202020204" pitchFamily="34" charset="0"/>
              <a:buChar char="•"/>
            </a:pPr>
            <a:r>
              <a:rPr lang="en-US" dirty="0" smtClean="0"/>
              <a:t>Identifies potential reform partners and incorporates them in the core coalition </a:t>
            </a:r>
          </a:p>
          <a:p>
            <a:pPr marL="285750" indent="-285750">
              <a:spcAft>
                <a:spcPts val="600"/>
              </a:spcAft>
              <a:buFont typeface="Arial" panose="020B0604020202020204" pitchFamily="34" charset="0"/>
              <a:buChar char="•"/>
            </a:pPr>
            <a:r>
              <a:rPr lang="en-US" dirty="0" smtClean="0"/>
              <a:t>Provides inside knowledge of the problem/sector being addressed</a:t>
            </a:r>
          </a:p>
          <a:p>
            <a:r>
              <a:rPr lang="en-US" sz="2400" dirty="0" smtClean="0"/>
              <a:t>Influential elites/reform champions/political insiders: </a:t>
            </a:r>
            <a:endParaRPr lang="en-US" sz="2400" dirty="0"/>
          </a:p>
          <a:p>
            <a:pPr marL="285750" indent="-285750">
              <a:buFont typeface="Arial" panose="020B0604020202020204" pitchFamily="34" charset="0"/>
              <a:buChar char="•"/>
            </a:pPr>
            <a:r>
              <a:rPr lang="en-US" dirty="0"/>
              <a:t>Provide the initial investment of political capital that is required to affirm the legitimacy of the reform </a:t>
            </a:r>
          </a:p>
          <a:p>
            <a:pPr marL="285750" indent="-285750">
              <a:buFont typeface="Arial" panose="020B0604020202020204" pitchFamily="34" charset="0"/>
              <a:buChar char="•"/>
            </a:pPr>
            <a:r>
              <a:rPr lang="en-US" dirty="0"/>
              <a:t>Allow access to incumbent policymakers and regulators</a:t>
            </a:r>
          </a:p>
          <a:p>
            <a:pPr marL="285750" indent="-285750">
              <a:spcAft>
                <a:spcPts val="600"/>
              </a:spcAft>
              <a:buFont typeface="Arial" panose="020B0604020202020204" pitchFamily="34" charset="0"/>
              <a:buChar char="•"/>
            </a:pPr>
            <a:r>
              <a:rPr lang="en-US" dirty="0"/>
              <a:t>May be called upon to act as neutral brokers between the interests of different stakeholders </a:t>
            </a:r>
          </a:p>
          <a:p>
            <a:r>
              <a:rPr lang="en-US" sz="2400" dirty="0"/>
              <a:t>Academic </a:t>
            </a:r>
            <a:r>
              <a:rPr lang="en-US" sz="2400" dirty="0" smtClean="0"/>
              <a:t>experts/industry leaders:</a:t>
            </a:r>
            <a:endParaRPr lang="en-US" sz="2400" dirty="0"/>
          </a:p>
          <a:p>
            <a:pPr marL="285750" indent="-285750">
              <a:buFont typeface="Arial" panose="020B0604020202020204" pitchFamily="34" charset="0"/>
              <a:buChar char="•"/>
            </a:pPr>
            <a:r>
              <a:rPr lang="en-US" dirty="0" smtClean="0"/>
              <a:t>Provide guidance on alternative technical solutions available</a:t>
            </a:r>
          </a:p>
          <a:p>
            <a:pPr marL="285750" indent="-285750">
              <a:buFont typeface="Arial" panose="020B0604020202020204" pitchFamily="34" charset="0"/>
              <a:buChar char="•"/>
            </a:pPr>
            <a:r>
              <a:rPr lang="en-US" dirty="0" smtClean="0"/>
              <a:t>Complete action research when called for to support and inform policy discussions</a:t>
            </a:r>
            <a:endParaRPr lang="en-GB" dirty="0"/>
          </a:p>
        </p:txBody>
      </p:sp>
    </p:spTree>
    <p:extLst>
      <p:ext uri="{BB962C8B-B14F-4D97-AF65-F5344CB8AC3E}">
        <p14:creationId xmlns="" xmlns:p14="http://schemas.microsoft.com/office/powerpoint/2010/main" val="2824392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Title 1"/>
          <p:cNvSpPr>
            <a:spLocks noGrp="1"/>
          </p:cNvSpPr>
          <p:nvPr>
            <p:ph type="title"/>
          </p:nvPr>
        </p:nvSpPr>
        <p:spPr>
          <a:xfrm>
            <a:off x="457200" y="0"/>
            <a:ext cx="8229600" cy="1143000"/>
          </a:xfrm>
        </p:spPr>
        <p:txBody>
          <a:bodyPr>
            <a:normAutofit/>
          </a:bodyPr>
          <a:lstStyle/>
          <a:p>
            <a:r>
              <a:rPr lang="en-US" dirty="0" smtClean="0"/>
              <a:t>Roles of relevant stakeholders </a:t>
            </a:r>
            <a:endParaRPr lang="en-US" dirty="0"/>
          </a:p>
        </p:txBody>
      </p:sp>
      <p:sp>
        <p:nvSpPr>
          <p:cNvPr id="6" name="TextBox 5"/>
          <p:cNvSpPr txBox="1"/>
          <p:nvPr/>
        </p:nvSpPr>
        <p:spPr>
          <a:xfrm>
            <a:off x="457200" y="1131436"/>
            <a:ext cx="7543800" cy="1754326"/>
          </a:xfrm>
          <a:prstGeom prst="rect">
            <a:avLst/>
          </a:prstGeom>
          <a:noFill/>
        </p:spPr>
        <p:txBody>
          <a:bodyPr wrap="square" rtlCol="0">
            <a:spAutoFit/>
          </a:bodyPr>
          <a:lstStyle/>
          <a:p>
            <a:r>
              <a:rPr lang="en-US" sz="2800" dirty="0" smtClean="0"/>
              <a:t>Media partners: </a:t>
            </a:r>
          </a:p>
          <a:p>
            <a:pPr marL="342900" indent="-342900">
              <a:buFont typeface="Arial" panose="020B0604020202020204" pitchFamily="34" charset="0"/>
              <a:buChar char="•"/>
            </a:pPr>
            <a:r>
              <a:rPr lang="en-US" sz="2000" dirty="0" smtClean="0"/>
              <a:t>Actively involved in promoting reform, by following up on commitments made, reporting of progress, providing supporting data and qualitative information support to facilitate attribution of reforms (during M&amp;E)</a:t>
            </a:r>
            <a:endParaRPr lang="en-GB" sz="2000" dirty="0"/>
          </a:p>
        </p:txBody>
      </p:sp>
    </p:spTree>
    <p:extLst>
      <p:ext uri="{BB962C8B-B14F-4D97-AF65-F5344CB8AC3E}">
        <p14:creationId xmlns="" xmlns:p14="http://schemas.microsoft.com/office/powerpoint/2010/main" val="3544197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Roadmap for political economy-based PPDs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Round Single Corner Rectangle 4"/>
          <p:cNvSpPr/>
          <p:nvPr/>
        </p:nvSpPr>
        <p:spPr>
          <a:xfrm>
            <a:off x="990600" y="1524000"/>
            <a:ext cx="2362200" cy="838200"/>
          </a:xfrm>
          <a:prstGeom prst="round1Rect">
            <a:avLst>
              <a:gd name="adj" fmla="val 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Preparing for PPD </a:t>
            </a:r>
            <a:endParaRPr lang="en-GB" dirty="0">
              <a:solidFill>
                <a:schemeClr val="tx1"/>
              </a:solidFill>
            </a:endParaRPr>
          </a:p>
        </p:txBody>
      </p:sp>
      <p:sp>
        <p:nvSpPr>
          <p:cNvPr id="6" name="Round Single Corner Rectangle 5"/>
          <p:cNvSpPr/>
          <p:nvPr/>
        </p:nvSpPr>
        <p:spPr>
          <a:xfrm>
            <a:off x="3505200" y="1524000"/>
            <a:ext cx="2362200" cy="838200"/>
          </a:xfrm>
          <a:prstGeom prst="round1Rect">
            <a:avLst>
              <a:gd name="adj" fmla="val 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During PPD</a:t>
            </a:r>
            <a:endParaRPr lang="en-GB" dirty="0">
              <a:solidFill>
                <a:schemeClr val="tx1"/>
              </a:solidFill>
            </a:endParaRPr>
          </a:p>
        </p:txBody>
      </p:sp>
      <p:sp>
        <p:nvSpPr>
          <p:cNvPr id="7" name="Round Single Corner Rectangle 6"/>
          <p:cNvSpPr/>
          <p:nvPr/>
        </p:nvSpPr>
        <p:spPr>
          <a:xfrm>
            <a:off x="6019800" y="1524000"/>
            <a:ext cx="2362200" cy="838200"/>
          </a:xfrm>
          <a:prstGeom prst="round1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Follow-up after PPD </a:t>
            </a:r>
            <a:endParaRPr lang="en-GB" dirty="0">
              <a:solidFill>
                <a:schemeClr val="tx1"/>
              </a:solidFill>
            </a:endParaRPr>
          </a:p>
        </p:txBody>
      </p:sp>
      <p:sp>
        <p:nvSpPr>
          <p:cNvPr id="9" name="TextBox 8"/>
          <p:cNvSpPr txBox="1"/>
          <p:nvPr/>
        </p:nvSpPr>
        <p:spPr>
          <a:xfrm>
            <a:off x="914400" y="3048000"/>
            <a:ext cx="5486400" cy="3170099"/>
          </a:xfrm>
          <a:prstGeom prst="rect">
            <a:avLst/>
          </a:prstGeom>
          <a:noFill/>
          <a:ln>
            <a:solidFill>
              <a:schemeClr val="accent1">
                <a:shade val="50000"/>
              </a:schemeClr>
            </a:solidFill>
          </a:ln>
        </p:spPr>
        <p:txBody>
          <a:bodyPr wrap="square" rtlCol="0">
            <a:spAutoFit/>
          </a:bodyPr>
          <a:lstStyle/>
          <a:p>
            <a:pPr marL="177800" indent="-177800">
              <a:spcAft>
                <a:spcPts val="600"/>
              </a:spcAft>
              <a:buFont typeface="Arial" panose="020B0604020202020204" pitchFamily="34" charset="0"/>
              <a:buChar char="•"/>
            </a:pPr>
            <a:r>
              <a:rPr lang="en-US" dirty="0" smtClean="0"/>
              <a:t>Utilize problem-driven PEA to find binding constraints in the sector </a:t>
            </a:r>
          </a:p>
          <a:p>
            <a:pPr marL="177800" indent="-177800">
              <a:spcAft>
                <a:spcPts val="600"/>
              </a:spcAft>
              <a:buFont typeface="Arial" panose="020B0604020202020204" pitchFamily="34" charset="0"/>
              <a:buChar char="•"/>
            </a:pPr>
            <a:r>
              <a:rPr lang="en-US" dirty="0" smtClean="0"/>
              <a:t>Stakeholder mapping and identification of stakeholders’ interests and incentives </a:t>
            </a:r>
          </a:p>
          <a:p>
            <a:pPr marL="177800" indent="-177800">
              <a:spcAft>
                <a:spcPts val="600"/>
              </a:spcAft>
              <a:buFont typeface="Arial" panose="020B0604020202020204" pitchFamily="34" charset="0"/>
              <a:buChar char="•"/>
            </a:pPr>
            <a:r>
              <a:rPr lang="en-US" dirty="0" smtClean="0"/>
              <a:t>Informal, one-on-one engagements with potential participants, to increase awareness and support of issues</a:t>
            </a:r>
          </a:p>
          <a:p>
            <a:pPr marL="177800" indent="-177800">
              <a:spcAft>
                <a:spcPts val="600"/>
              </a:spcAft>
              <a:buFont typeface="Arial" panose="020B0604020202020204" pitchFamily="34" charset="0"/>
              <a:buChar char="•"/>
            </a:pPr>
            <a:r>
              <a:rPr lang="en-US" dirty="0" smtClean="0"/>
              <a:t>Use of flexibility and iteration in selecting issues to </a:t>
            </a:r>
          </a:p>
          <a:p>
            <a:pPr marL="177800" indent="-177800">
              <a:spcAft>
                <a:spcPts val="600"/>
              </a:spcAft>
              <a:buFont typeface="Arial" panose="020B0604020202020204" pitchFamily="34" charset="0"/>
              <a:buChar char="•"/>
            </a:pPr>
            <a:r>
              <a:rPr lang="en-US" dirty="0" smtClean="0"/>
              <a:t>Identify influential elite/reform champion who can ensure legitimacy of the PPD </a:t>
            </a:r>
            <a:endParaRPr lang="en-GB" dirty="0"/>
          </a:p>
        </p:txBody>
      </p:sp>
      <p:sp>
        <p:nvSpPr>
          <p:cNvPr id="10" name="Down Arrow 9"/>
          <p:cNvSpPr/>
          <p:nvPr/>
        </p:nvSpPr>
        <p:spPr>
          <a:xfrm>
            <a:off x="2044700" y="2391886"/>
            <a:ext cx="254000" cy="657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5667438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Roadmap for political economy-based PPDs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Round Single Corner Rectangle 4"/>
          <p:cNvSpPr/>
          <p:nvPr/>
        </p:nvSpPr>
        <p:spPr>
          <a:xfrm>
            <a:off x="990600" y="1524000"/>
            <a:ext cx="2362200" cy="838200"/>
          </a:xfrm>
          <a:prstGeom prst="round1Rect">
            <a:avLst>
              <a:gd name="adj" fmla="val 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Preparing for PPD </a:t>
            </a:r>
            <a:endParaRPr lang="en-GB" dirty="0">
              <a:solidFill>
                <a:schemeClr val="tx1"/>
              </a:solidFill>
            </a:endParaRPr>
          </a:p>
        </p:txBody>
      </p:sp>
      <p:sp>
        <p:nvSpPr>
          <p:cNvPr id="6" name="Round Single Corner Rectangle 5"/>
          <p:cNvSpPr/>
          <p:nvPr/>
        </p:nvSpPr>
        <p:spPr>
          <a:xfrm>
            <a:off x="3505200" y="1524000"/>
            <a:ext cx="2362200" cy="838200"/>
          </a:xfrm>
          <a:prstGeom prst="round1Rect">
            <a:avLst>
              <a:gd name="adj" fmla="val 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During PPD</a:t>
            </a:r>
            <a:endParaRPr lang="en-GB" dirty="0">
              <a:solidFill>
                <a:schemeClr val="tx1"/>
              </a:solidFill>
            </a:endParaRPr>
          </a:p>
        </p:txBody>
      </p:sp>
      <p:sp>
        <p:nvSpPr>
          <p:cNvPr id="7" name="Round Single Corner Rectangle 6"/>
          <p:cNvSpPr/>
          <p:nvPr/>
        </p:nvSpPr>
        <p:spPr>
          <a:xfrm>
            <a:off x="6019800" y="1524000"/>
            <a:ext cx="2362200" cy="838200"/>
          </a:xfrm>
          <a:prstGeom prst="round1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Follow-up after PPD </a:t>
            </a:r>
            <a:endParaRPr lang="en-GB" dirty="0">
              <a:solidFill>
                <a:schemeClr val="tx1"/>
              </a:solidFill>
            </a:endParaRPr>
          </a:p>
        </p:txBody>
      </p:sp>
      <p:sp>
        <p:nvSpPr>
          <p:cNvPr id="3" name="Down Arrow 2"/>
          <p:cNvSpPr/>
          <p:nvPr/>
        </p:nvSpPr>
        <p:spPr>
          <a:xfrm>
            <a:off x="4552950" y="2390775"/>
            <a:ext cx="254000" cy="657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943100" y="3076575"/>
            <a:ext cx="5486400" cy="2462213"/>
          </a:xfrm>
          <a:prstGeom prst="rect">
            <a:avLst/>
          </a:prstGeom>
          <a:noFill/>
          <a:ln>
            <a:solidFill>
              <a:schemeClr val="accent1">
                <a:shade val="50000"/>
              </a:schemeClr>
            </a:solidFill>
          </a:ln>
        </p:spPr>
        <p:txBody>
          <a:bodyPr wrap="square" rtlCol="0">
            <a:spAutoFit/>
          </a:bodyPr>
          <a:lstStyle/>
          <a:p>
            <a:pPr marL="177800" indent="-177800">
              <a:spcAft>
                <a:spcPts val="600"/>
              </a:spcAft>
              <a:buFont typeface="Arial" panose="020B0604020202020204" pitchFamily="34" charset="0"/>
              <a:buChar char="•"/>
            </a:pPr>
            <a:r>
              <a:rPr lang="en-US" dirty="0" smtClean="0"/>
              <a:t>Manage differing stakeholder interests effectively, and keep the dialogue focused on the key binding constraints </a:t>
            </a:r>
          </a:p>
          <a:p>
            <a:pPr marL="177800" indent="-177800">
              <a:spcAft>
                <a:spcPts val="600"/>
              </a:spcAft>
              <a:buFont typeface="Arial" panose="020B0604020202020204" pitchFamily="34" charset="0"/>
              <a:buChar char="•"/>
            </a:pPr>
            <a:r>
              <a:rPr lang="en-US" dirty="0" smtClean="0"/>
              <a:t>Share relevant action research to ground the discussion in evidence </a:t>
            </a:r>
          </a:p>
          <a:p>
            <a:pPr marL="177800" indent="-177800">
              <a:spcAft>
                <a:spcPts val="600"/>
              </a:spcAft>
              <a:buFont typeface="Arial" panose="020B0604020202020204" pitchFamily="34" charset="0"/>
              <a:buChar char="•"/>
            </a:pPr>
            <a:r>
              <a:rPr lang="en-US" dirty="0" smtClean="0"/>
              <a:t>Utilize regional experience from comparable countries to influence regulators/policymakers, and counter clientalist practices</a:t>
            </a:r>
            <a:endParaRPr lang="en-GB" dirty="0"/>
          </a:p>
        </p:txBody>
      </p:sp>
    </p:spTree>
    <p:extLst>
      <p:ext uri="{BB962C8B-B14F-4D97-AF65-F5344CB8AC3E}">
        <p14:creationId xmlns="" xmlns:p14="http://schemas.microsoft.com/office/powerpoint/2010/main" val="159489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Roadmap for political economy-based PPDs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Round Single Corner Rectangle 4"/>
          <p:cNvSpPr/>
          <p:nvPr/>
        </p:nvSpPr>
        <p:spPr>
          <a:xfrm>
            <a:off x="990600" y="1524000"/>
            <a:ext cx="2362200" cy="838200"/>
          </a:xfrm>
          <a:prstGeom prst="round1Rect">
            <a:avLst>
              <a:gd name="adj" fmla="val 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Preparing for PPD </a:t>
            </a:r>
            <a:endParaRPr lang="en-GB" dirty="0">
              <a:solidFill>
                <a:schemeClr val="tx1"/>
              </a:solidFill>
            </a:endParaRPr>
          </a:p>
        </p:txBody>
      </p:sp>
      <p:sp>
        <p:nvSpPr>
          <p:cNvPr id="6" name="Round Single Corner Rectangle 5"/>
          <p:cNvSpPr/>
          <p:nvPr/>
        </p:nvSpPr>
        <p:spPr>
          <a:xfrm>
            <a:off x="3505200" y="1524000"/>
            <a:ext cx="2362200" cy="838200"/>
          </a:xfrm>
          <a:prstGeom prst="round1Rect">
            <a:avLst>
              <a:gd name="adj" fmla="val 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During PPD</a:t>
            </a:r>
            <a:endParaRPr lang="en-GB" dirty="0">
              <a:solidFill>
                <a:schemeClr val="tx1"/>
              </a:solidFill>
            </a:endParaRPr>
          </a:p>
        </p:txBody>
      </p:sp>
      <p:sp>
        <p:nvSpPr>
          <p:cNvPr id="7" name="Round Single Corner Rectangle 6"/>
          <p:cNvSpPr/>
          <p:nvPr/>
        </p:nvSpPr>
        <p:spPr>
          <a:xfrm>
            <a:off x="6019800" y="1524000"/>
            <a:ext cx="2362200" cy="838200"/>
          </a:xfrm>
          <a:prstGeom prst="round1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Follow-up after PPD </a:t>
            </a:r>
            <a:endParaRPr lang="en-GB" dirty="0">
              <a:solidFill>
                <a:schemeClr val="tx1"/>
              </a:solidFill>
            </a:endParaRPr>
          </a:p>
        </p:txBody>
      </p:sp>
      <p:sp>
        <p:nvSpPr>
          <p:cNvPr id="3" name="Down Arrow 2"/>
          <p:cNvSpPr/>
          <p:nvPr/>
        </p:nvSpPr>
        <p:spPr>
          <a:xfrm>
            <a:off x="7073900" y="2362200"/>
            <a:ext cx="254000" cy="657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895600" y="3076575"/>
            <a:ext cx="5486400" cy="2185214"/>
          </a:xfrm>
          <a:prstGeom prst="rect">
            <a:avLst/>
          </a:prstGeom>
          <a:noFill/>
          <a:ln>
            <a:solidFill>
              <a:schemeClr val="accent1">
                <a:shade val="50000"/>
              </a:schemeClr>
            </a:solidFill>
          </a:ln>
        </p:spPr>
        <p:txBody>
          <a:bodyPr wrap="square" rtlCol="0">
            <a:spAutoFit/>
          </a:bodyPr>
          <a:lstStyle/>
          <a:p>
            <a:pPr marL="177800" indent="-177800">
              <a:spcAft>
                <a:spcPts val="600"/>
              </a:spcAft>
              <a:buFont typeface="Arial" panose="020B0604020202020204" pitchFamily="34" charset="0"/>
              <a:buChar char="•"/>
            </a:pPr>
            <a:r>
              <a:rPr lang="en-US" dirty="0" smtClean="0"/>
              <a:t>Assessment of new players as potential reform partners </a:t>
            </a:r>
          </a:p>
          <a:p>
            <a:pPr marL="177800" indent="-177800">
              <a:spcAft>
                <a:spcPts val="600"/>
              </a:spcAft>
              <a:buFont typeface="Arial" panose="020B0604020202020204" pitchFamily="34" charset="0"/>
              <a:buChar char="•"/>
            </a:pPr>
            <a:r>
              <a:rPr lang="en-US" dirty="0" smtClean="0"/>
              <a:t>Small, informal meetings with selected members of PPDs, to discuss how issues raised at the PPD affect the reform project </a:t>
            </a:r>
          </a:p>
          <a:p>
            <a:pPr marL="177800" indent="-177800">
              <a:spcAft>
                <a:spcPts val="600"/>
              </a:spcAft>
              <a:buFont typeface="Arial" panose="020B0604020202020204" pitchFamily="34" charset="0"/>
              <a:buChar char="•"/>
            </a:pPr>
            <a:r>
              <a:rPr lang="en-US" dirty="0" smtClean="0"/>
              <a:t>If necessary, adjustments to intermediate outcomes/interventions are made in the TOC </a:t>
            </a:r>
          </a:p>
        </p:txBody>
      </p:sp>
    </p:spTree>
    <p:extLst>
      <p:ext uri="{BB962C8B-B14F-4D97-AF65-F5344CB8AC3E}">
        <p14:creationId xmlns="" xmlns:p14="http://schemas.microsoft.com/office/powerpoint/2010/main" val="34306637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binding constraints </a:t>
            </a:r>
            <a:endParaRPr lang="en-GB" dirty="0"/>
          </a:p>
        </p:txBody>
      </p:sp>
      <p:sp>
        <p:nvSpPr>
          <p:cNvPr id="3" name="Content Placeholder 2"/>
          <p:cNvSpPr>
            <a:spLocks noGrp="1"/>
          </p:cNvSpPr>
          <p:nvPr>
            <p:ph idx="1"/>
          </p:nvPr>
        </p:nvSpPr>
        <p:spPr>
          <a:xfrm>
            <a:off x="457200" y="990600"/>
            <a:ext cx="8001000" cy="5181600"/>
          </a:xfrm>
        </p:spPr>
        <p:txBody>
          <a:bodyPr>
            <a:normAutofit fontScale="92500" lnSpcReduction="20000"/>
          </a:bodyPr>
          <a:lstStyle/>
          <a:p>
            <a:pPr marL="0" indent="0">
              <a:buNone/>
            </a:pPr>
            <a:r>
              <a:rPr lang="en-US" sz="2400" dirty="0" smtClean="0"/>
              <a:t>Three approaches to sectoral reforms: </a:t>
            </a:r>
          </a:p>
          <a:p>
            <a:pPr marL="457200" indent="-457200">
              <a:buFont typeface="+mj-lt"/>
              <a:buAutoNum type="arabicPeriod"/>
            </a:pPr>
            <a:r>
              <a:rPr lang="en-US" sz="2200" dirty="0" smtClean="0"/>
              <a:t>“Any reform is good, and the more reforms the better”</a:t>
            </a:r>
            <a:r>
              <a:rPr lang="en-US" sz="2400" dirty="0" smtClean="0"/>
              <a:t> </a:t>
            </a:r>
          </a:p>
          <a:p>
            <a:pPr lvl="1"/>
            <a:r>
              <a:rPr lang="en-US" sz="2000" i="1" dirty="0" smtClean="0"/>
              <a:t>Practical approach, but may be based on faulty economic logic </a:t>
            </a:r>
          </a:p>
          <a:p>
            <a:pPr lvl="1">
              <a:spcAft>
                <a:spcPts val="600"/>
              </a:spcAft>
            </a:pPr>
            <a:r>
              <a:rPr lang="en-US" sz="2000" i="1" dirty="0" smtClean="0"/>
              <a:t>Reforms will not get the biggest “bang for the buck”, and may fail to make a lasting impact </a:t>
            </a:r>
          </a:p>
          <a:p>
            <a:pPr marL="457200" indent="-457200">
              <a:buFont typeface="+mj-lt"/>
              <a:buAutoNum type="arabicPeriod"/>
            </a:pPr>
            <a:r>
              <a:rPr lang="en-US" sz="2200" dirty="0"/>
              <a:t>“Shoot the </a:t>
            </a:r>
            <a:r>
              <a:rPr lang="en-US" sz="2200" dirty="0" smtClean="0"/>
              <a:t>biggest </a:t>
            </a:r>
            <a:r>
              <a:rPr lang="en-US" sz="2200" dirty="0"/>
              <a:t>elephant</a:t>
            </a:r>
            <a:r>
              <a:rPr lang="en-US" sz="2200" dirty="0" smtClean="0"/>
              <a:t>” (</a:t>
            </a:r>
            <a:r>
              <a:rPr lang="en-US" sz="2200" dirty="0"/>
              <a:t>aka </a:t>
            </a:r>
            <a:r>
              <a:rPr lang="en-US" sz="2200" dirty="0" smtClean="0"/>
              <a:t>concertina method)</a:t>
            </a:r>
            <a:endParaRPr lang="en-US" sz="2200" dirty="0"/>
          </a:p>
          <a:p>
            <a:pPr lvl="1"/>
            <a:r>
              <a:rPr lang="en-US" sz="2000" i="1" dirty="0" smtClean="0"/>
              <a:t>Target only the “largest” market distortions: most people affected/largest monetary loss/most obvious inefficiencies</a:t>
            </a:r>
          </a:p>
          <a:p>
            <a:pPr lvl="1"/>
            <a:r>
              <a:rPr lang="en-US" sz="2000" i="1" dirty="0" smtClean="0"/>
              <a:t>Likely to appeal to politicians and business owners</a:t>
            </a:r>
          </a:p>
          <a:p>
            <a:pPr lvl="1">
              <a:spcAft>
                <a:spcPts val="600"/>
              </a:spcAft>
            </a:pPr>
            <a:r>
              <a:rPr lang="en-US" sz="2000" i="1" dirty="0" smtClean="0"/>
              <a:t>Does not recognize interaction effects: e.g. reducing excessive taxation on mining may lead to increased investment, but also greater environmental damage</a:t>
            </a:r>
          </a:p>
          <a:p>
            <a:pPr marL="457200" indent="-457200">
              <a:buFont typeface="+mj-lt"/>
              <a:buAutoNum type="arabicPeriod"/>
            </a:pPr>
            <a:r>
              <a:rPr lang="en-US" sz="2200" dirty="0" smtClean="0"/>
              <a:t>Focus </a:t>
            </a:r>
            <a:r>
              <a:rPr lang="en-US" sz="2200" dirty="0"/>
              <a:t>on a small number of binding </a:t>
            </a:r>
            <a:r>
              <a:rPr lang="en-US" sz="2200" dirty="0" smtClean="0"/>
              <a:t>constraints, based on sound analysis</a:t>
            </a:r>
          </a:p>
          <a:p>
            <a:pPr lvl="1"/>
            <a:r>
              <a:rPr lang="en-US" sz="2000" i="1" dirty="0" smtClean="0"/>
              <a:t>Binding constraints may not be obvious, even to some business insiders </a:t>
            </a:r>
          </a:p>
          <a:p>
            <a:pPr lvl="1">
              <a:spcAft>
                <a:spcPts val="600"/>
              </a:spcAft>
            </a:pPr>
            <a:r>
              <a:rPr lang="en-US" sz="2000" i="1" dirty="0" smtClean="0"/>
              <a:t>Their effects may not be immediately quantifiable, but in the long run, they have the greatest effect on the industry   </a:t>
            </a:r>
            <a:endParaRPr lang="en-US" sz="2000" i="1" dirty="0"/>
          </a:p>
          <a:p>
            <a:pPr lvl="1"/>
            <a:endParaRPr lang="en-GB" sz="2000" i="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Rectangle 4"/>
          <p:cNvSpPr/>
          <p:nvPr/>
        </p:nvSpPr>
        <p:spPr>
          <a:xfrm>
            <a:off x="457200" y="4419600"/>
            <a:ext cx="8229600" cy="1482811"/>
          </a:xfrm>
          <a:prstGeom prst="rect">
            <a:avLst/>
          </a:prstGeom>
          <a:noFill/>
          <a:ln w="31750">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57200" y="1371601"/>
            <a:ext cx="8223250" cy="2971800"/>
          </a:xfrm>
          <a:prstGeom prst="rect">
            <a:avLst/>
          </a:prstGeom>
          <a:solidFill>
            <a:schemeClr val="bg1">
              <a:alpha val="51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98982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ayef\AppData\Local\Temp\ScreenClip.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95463" y="1371600"/>
            <a:ext cx="5553075" cy="373280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smtClean="0"/>
              <a:t>Different types of champions may need to be handled differently </a:t>
            </a:r>
            <a:endParaRPr lang="en-US" dirty="0"/>
          </a:p>
        </p:txBody>
      </p:sp>
      <p:sp>
        <p:nvSpPr>
          <p:cNvPr id="3" name="Content Placeholder 2"/>
          <p:cNvSpPr>
            <a:spLocks noGrp="1"/>
          </p:cNvSpPr>
          <p:nvPr>
            <p:ph idx="1"/>
          </p:nvPr>
        </p:nvSpPr>
        <p:spPr>
          <a:xfrm>
            <a:off x="457200" y="5334000"/>
            <a:ext cx="8229600" cy="914400"/>
          </a:xfrm>
        </p:spPr>
        <p:txBody>
          <a:bodyPr>
            <a:normAutofit fontScale="62500" lnSpcReduction="20000"/>
          </a:bodyPr>
          <a:lstStyle/>
          <a:p>
            <a:r>
              <a:rPr lang="en-US" i="1" dirty="0"/>
              <a:t>For example, </a:t>
            </a:r>
            <a:r>
              <a:rPr lang="en-US" i="1" dirty="0" smtClean="0"/>
              <a:t> stakeholder analysis may identifies SMEs </a:t>
            </a:r>
            <a:r>
              <a:rPr lang="en-US" i="1" dirty="0"/>
              <a:t>as pro-dialogue but relatively powerless and labor unions </a:t>
            </a:r>
            <a:r>
              <a:rPr lang="en-US" i="1" dirty="0" smtClean="0"/>
              <a:t>as anti-dialogue </a:t>
            </a:r>
            <a:r>
              <a:rPr lang="en-US" i="1" dirty="0"/>
              <a:t>and </a:t>
            </a:r>
            <a:r>
              <a:rPr lang="en-US" i="1" dirty="0" smtClean="0"/>
              <a:t>powerful</a:t>
            </a:r>
          </a:p>
          <a:p>
            <a:r>
              <a:rPr lang="en-US" i="1" dirty="0" smtClean="0"/>
              <a:t>In this case, quite </a:t>
            </a:r>
            <a:r>
              <a:rPr lang="en-US" i="1" dirty="0"/>
              <a:t>different champions may need to be identified to leverage the </a:t>
            </a:r>
            <a:r>
              <a:rPr lang="en-US" i="1" dirty="0" smtClean="0"/>
              <a:t>former and </a:t>
            </a:r>
            <a:r>
              <a:rPr lang="en-US" i="1" dirty="0"/>
              <a:t>co-opt the latter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 xmlns:p14="http://schemas.microsoft.com/office/powerpoint/2010/main" val="2346704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Lessons learned</a:t>
            </a:r>
            <a:br>
              <a:rPr lang="en-US" dirty="0" smtClean="0"/>
            </a:br>
            <a:r>
              <a:rPr lang="en-US" dirty="0" smtClean="0"/>
              <a:t> </a:t>
            </a:r>
            <a:endParaRPr lang="en-US" dirty="0"/>
          </a:p>
        </p:txBody>
      </p:sp>
      <p:sp>
        <p:nvSpPr>
          <p:cNvPr id="3" name="Content Placeholder 2"/>
          <p:cNvSpPr>
            <a:spLocks noGrp="1"/>
          </p:cNvSpPr>
          <p:nvPr>
            <p:ph idx="1"/>
          </p:nvPr>
        </p:nvSpPr>
        <p:spPr>
          <a:xfrm>
            <a:off x="457200" y="990600"/>
            <a:ext cx="8001000" cy="5410200"/>
          </a:xfrm>
        </p:spPr>
        <p:txBody>
          <a:bodyPr>
            <a:normAutofit lnSpcReduction="10000"/>
          </a:bodyPr>
          <a:lstStyle/>
          <a:p>
            <a:r>
              <a:rPr lang="en-US" sz="2000" b="1" dirty="0" smtClean="0"/>
              <a:t>History matters: </a:t>
            </a:r>
            <a:r>
              <a:rPr lang="en-US" sz="2000" dirty="0" smtClean="0"/>
              <a:t>without a deep understanding of the history of reform in a sector, it is impossible to find breakthroughs to take it forward </a:t>
            </a:r>
          </a:p>
          <a:p>
            <a:pPr lvl="1"/>
            <a:r>
              <a:rPr lang="en-US" sz="2000" i="1" dirty="0" smtClean="0"/>
              <a:t>Involvement of veterans (Dr. Jamilur Reza) in the ICT sector reform coalition provided in-depth knowledge of previous reform attempts, and reasons for their failure </a:t>
            </a:r>
          </a:p>
          <a:p>
            <a:r>
              <a:rPr lang="en-US" sz="2000" b="1" dirty="0" smtClean="0"/>
              <a:t>The need for development entrepreneurs: </a:t>
            </a:r>
            <a:r>
              <a:rPr lang="en-US" sz="2000" dirty="0" smtClean="0"/>
              <a:t>facilitation, cajoling and exploration by locally embedded actors is the key to transforming policy goals to realities on the ground </a:t>
            </a:r>
          </a:p>
          <a:p>
            <a:r>
              <a:rPr lang="en-US" sz="2000" b="1" dirty="0" smtClean="0"/>
              <a:t>Learning from failure: </a:t>
            </a:r>
            <a:r>
              <a:rPr lang="en-US" sz="2000" dirty="0" smtClean="0"/>
              <a:t>practitioners must have the opportunity to explore ideas and avenues for reform, and to take risks that may lead to failure. When failures do occur, they must be taken as learning opportunities </a:t>
            </a:r>
          </a:p>
          <a:p>
            <a:r>
              <a:rPr lang="en-US" sz="2000" b="1" dirty="0"/>
              <a:t>Reform of incentives and systems </a:t>
            </a:r>
            <a:r>
              <a:rPr lang="en-US" sz="2000" dirty="0"/>
              <a:t>may be a more important goal for development work than service delivery. Reform unleashes the power of local actors to deliver services in a sustainable way. </a:t>
            </a:r>
          </a:p>
          <a:p>
            <a:r>
              <a:rPr lang="en-US" sz="2000" b="1" dirty="0"/>
              <a:t>Flexibility of programming </a:t>
            </a:r>
            <a:r>
              <a:rPr lang="en-US" sz="2000" dirty="0"/>
              <a:t>is necessary to allow practitioners to explore alternatives and find entry points. Reforms will generally not have a clear path from the outset.</a:t>
            </a:r>
            <a:endParaRPr lang="en-US" sz="2000" b="1" dirty="0"/>
          </a:p>
          <a:p>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 xmlns:p14="http://schemas.microsoft.com/office/powerpoint/2010/main" val="1704777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400300"/>
            <a:ext cx="3429000" cy="20921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2476500"/>
            <a:ext cx="3124200" cy="1977464"/>
          </a:xfrm>
          <a:prstGeom prst="rect">
            <a:avLst/>
          </a:prstGeom>
          <a:noFill/>
        </p:spPr>
        <p:txBody>
          <a:bodyPr wrap="square" rtlCol="0">
            <a:spAutoFit/>
          </a:bodyPr>
          <a:lstStyle/>
          <a:p>
            <a:pPr marL="115888" indent="-115888">
              <a:spcAft>
                <a:spcPts val="300"/>
              </a:spcAft>
              <a:buFont typeface="Arial" pitchFamily="34" charset="0"/>
              <a:buChar char="•"/>
            </a:pPr>
            <a:r>
              <a:rPr lang="en-US" sz="2000" dirty="0" smtClean="0"/>
              <a:t>Donors give advice on what “</a:t>
            </a:r>
            <a:r>
              <a:rPr lang="en-US" sz="2000" b="1" dirty="0" smtClean="0"/>
              <a:t>should</a:t>
            </a:r>
            <a:r>
              <a:rPr lang="en-US" sz="2000" dirty="0" smtClean="0"/>
              <a:t>” be done</a:t>
            </a:r>
          </a:p>
          <a:p>
            <a:pPr marL="115888" indent="-115888">
              <a:spcAft>
                <a:spcPts val="300"/>
              </a:spcAft>
              <a:buFont typeface="Arial" pitchFamily="34" charset="0"/>
              <a:buChar char="•"/>
            </a:pPr>
            <a:r>
              <a:rPr lang="en-US" sz="2000" dirty="0" smtClean="0"/>
              <a:t>No consideration of the constraints and opportunities due to the political environment</a:t>
            </a:r>
          </a:p>
        </p:txBody>
      </p:sp>
      <p:sp>
        <p:nvSpPr>
          <p:cNvPr id="6" name="Rectangle 5"/>
          <p:cNvSpPr/>
          <p:nvPr/>
        </p:nvSpPr>
        <p:spPr>
          <a:xfrm>
            <a:off x="4953000" y="2400300"/>
            <a:ext cx="3429000" cy="2053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05400" y="2476500"/>
            <a:ext cx="3276600" cy="2323713"/>
          </a:xfrm>
          <a:prstGeom prst="rect">
            <a:avLst/>
          </a:prstGeom>
          <a:noFill/>
        </p:spPr>
        <p:txBody>
          <a:bodyPr wrap="square" rtlCol="0">
            <a:spAutoFit/>
          </a:bodyPr>
          <a:lstStyle/>
          <a:p>
            <a:pPr marL="115888" indent="-115888">
              <a:spcAft>
                <a:spcPts val="300"/>
              </a:spcAft>
              <a:buFont typeface="Arial" pitchFamily="34" charset="0"/>
              <a:buChar char="•"/>
            </a:pPr>
            <a:r>
              <a:rPr lang="en-US" sz="2000" dirty="0" smtClean="0"/>
              <a:t>Donors are encouraged to find not only what </a:t>
            </a:r>
            <a:r>
              <a:rPr lang="en-US" sz="2000" b="1" dirty="0" smtClean="0"/>
              <a:t>can </a:t>
            </a:r>
            <a:r>
              <a:rPr lang="en-US" sz="2000" dirty="0" smtClean="0"/>
              <a:t>be done, but also </a:t>
            </a:r>
            <a:r>
              <a:rPr lang="en-US" sz="2000" b="1" dirty="0" smtClean="0"/>
              <a:t>how </a:t>
            </a:r>
            <a:r>
              <a:rPr lang="en-US" sz="2000" dirty="0" smtClean="0"/>
              <a:t>it can be done</a:t>
            </a:r>
          </a:p>
          <a:p>
            <a:pPr marL="115888" indent="-115888">
              <a:spcAft>
                <a:spcPts val="300"/>
              </a:spcAft>
              <a:buFont typeface="Arial" pitchFamily="34" charset="0"/>
              <a:buChar char="•"/>
            </a:pPr>
            <a:r>
              <a:rPr lang="en-US" sz="2000" dirty="0" smtClean="0"/>
              <a:t>Navigate the political landscape to reach the goal</a:t>
            </a:r>
          </a:p>
          <a:p>
            <a:pPr marL="115888" indent="-115888">
              <a:spcAft>
                <a:spcPts val="300"/>
              </a:spcAft>
              <a:buFont typeface="Arial" pitchFamily="34" charset="0"/>
              <a:buChar char="•"/>
            </a:pPr>
            <a:endParaRPr lang="en-US" sz="2000" dirty="0"/>
          </a:p>
        </p:txBody>
      </p:sp>
      <p:cxnSp>
        <p:nvCxnSpPr>
          <p:cNvPr id="10" name="Straight Connector 9"/>
          <p:cNvCxnSpPr/>
          <p:nvPr/>
        </p:nvCxnSpPr>
        <p:spPr>
          <a:xfrm>
            <a:off x="4495800" y="1752600"/>
            <a:ext cx="0" cy="35052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9600" y="1824335"/>
            <a:ext cx="3429000" cy="461665"/>
          </a:xfrm>
          <a:prstGeom prst="rect">
            <a:avLst/>
          </a:prstGeom>
          <a:noFill/>
        </p:spPr>
        <p:txBody>
          <a:bodyPr wrap="square" rtlCol="0">
            <a:spAutoFit/>
          </a:bodyPr>
          <a:lstStyle/>
          <a:p>
            <a:pPr algn="ctr"/>
            <a:r>
              <a:rPr lang="en-US" sz="2400" b="1" i="1" dirty="0" smtClean="0">
                <a:solidFill>
                  <a:srgbClr val="0070C0"/>
                </a:solidFill>
              </a:rPr>
              <a:t>Traditional Approach </a:t>
            </a:r>
            <a:endParaRPr lang="en-US" sz="2400" b="1" i="1" dirty="0">
              <a:solidFill>
                <a:srgbClr val="0070C0"/>
              </a:solidFill>
            </a:endParaRPr>
          </a:p>
        </p:txBody>
      </p:sp>
      <p:sp>
        <p:nvSpPr>
          <p:cNvPr id="12" name="TextBox 11"/>
          <p:cNvSpPr txBox="1"/>
          <p:nvPr/>
        </p:nvSpPr>
        <p:spPr>
          <a:xfrm>
            <a:off x="4800600" y="1824334"/>
            <a:ext cx="3810000" cy="461665"/>
          </a:xfrm>
          <a:prstGeom prst="rect">
            <a:avLst/>
          </a:prstGeom>
          <a:noFill/>
        </p:spPr>
        <p:txBody>
          <a:bodyPr wrap="square" rtlCol="0">
            <a:spAutoFit/>
          </a:bodyPr>
          <a:lstStyle/>
          <a:p>
            <a:pPr algn="ctr"/>
            <a:r>
              <a:rPr lang="en-US" sz="2400" b="1" i="1" dirty="0" smtClean="0">
                <a:solidFill>
                  <a:srgbClr val="0070C0"/>
                </a:solidFill>
              </a:rPr>
              <a:t>Political Economy Approach</a:t>
            </a:r>
            <a:endParaRPr lang="en-US" sz="2400" b="1" i="1" dirty="0">
              <a:solidFill>
                <a:srgbClr val="0070C0"/>
              </a:solidFill>
            </a:endParaRPr>
          </a:p>
        </p:txBody>
      </p:sp>
      <p:sp>
        <p:nvSpPr>
          <p:cNvPr id="13" name="Slide Number Placeholder 12"/>
          <p:cNvSpPr>
            <a:spLocks noGrp="1"/>
          </p:cNvSpPr>
          <p:nvPr>
            <p:ph type="sldNum" sz="quarter" idx="12"/>
          </p:nvPr>
        </p:nvSpPr>
        <p:spPr/>
        <p:txBody>
          <a:bodyPr/>
          <a:lstStyle/>
          <a:p>
            <a:fld id="{B6F15528-21DE-4FAA-801E-634DDDAF4B2B}" type="slidenum">
              <a:rPr lang="en-US" smtClean="0"/>
              <a:pPr/>
              <a:t>3</a:t>
            </a:fld>
            <a:endParaRPr lang="en-US"/>
          </a:p>
        </p:txBody>
      </p:sp>
      <p:sp>
        <p:nvSpPr>
          <p:cNvPr id="15" name="Title 1"/>
          <p:cNvSpPr txBox="1">
            <a:spLocks/>
          </p:cNvSpPr>
          <p:nvPr/>
        </p:nvSpPr>
        <p:spPr>
          <a:xfrm>
            <a:off x="228600" y="152400"/>
            <a:ext cx="8763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solidFill>
                  <a:srgbClr val="660066"/>
                </a:solidFill>
                <a:latin typeface="Droid Serif" pitchFamily="18" charset="0"/>
                <a:ea typeface="Droid Serif" pitchFamily="18" charset="0"/>
                <a:cs typeface="Droid Serif" pitchFamily="18" charset="0"/>
              </a:rPr>
              <a:t>Traditional approach and political Economy-based approach </a:t>
            </a:r>
            <a:endParaRPr lang="en-US" sz="3200" dirty="0">
              <a:solidFill>
                <a:srgbClr val="660066"/>
              </a:solidFill>
              <a:latin typeface="Droid Serif" pitchFamily="18" charset="0"/>
              <a:ea typeface="Droid Serif" pitchFamily="18" charset="0"/>
              <a:cs typeface="Droid Serif" pitchFamily="18" charset="0"/>
            </a:endParaRPr>
          </a:p>
        </p:txBody>
      </p:sp>
    </p:spTree>
    <p:extLst>
      <p:ext uri="{BB962C8B-B14F-4D97-AF65-F5344CB8AC3E}">
        <p14:creationId xmlns="" xmlns:p14="http://schemas.microsoft.com/office/powerpoint/2010/main" val="5565208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Readings </a:t>
            </a:r>
            <a:endParaRPr lang="en-GB" dirty="0"/>
          </a:p>
        </p:txBody>
      </p:sp>
      <p:sp>
        <p:nvSpPr>
          <p:cNvPr id="3" name="Content Placeholder 2"/>
          <p:cNvSpPr>
            <a:spLocks noGrp="1"/>
          </p:cNvSpPr>
          <p:nvPr>
            <p:ph idx="1"/>
          </p:nvPr>
        </p:nvSpPr>
        <p:spPr/>
        <p:txBody>
          <a:bodyPr>
            <a:normAutofit/>
          </a:bodyPr>
          <a:lstStyle/>
          <a:p>
            <a:r>
              <a:rPr lang="en-US" sz="2000" dirty="0" smtClean="0"/>
              <a:t>Department for International Development (DFID). </a:t>
            </a:r>
            <a:r>
              <a:rPr lang="en-US" sz="2000" i="1" dirty="0" smtClean="0"/>
              <a:t>Political Economy Analysis How To Note.</a:t>
            </a:r>
            <a:r>
              <a:rPr lang="en-US" sz="2000" dirty="0" smtClean="0"/>
              <a:t> 2009</a:t>
            </a:r>
          </a:p>
          <a:p>
            <a:pPr lvl="1">
              <a:spcAft>
                <a:spcPts val="600"/>
              </a:spcAft>
            </a:pPr>
            <a:r>
              <a:rPr lang="en-GB" sz="1400" dirty="0">
                <a:solidFill>
                  <a:schemeClr val="tx1">
                    <a:lumMod val="50000"/>
                    <a:lumOff val="50000"/>
                  </a:schemeClr>
                </a:solidFill>
              </a:rPr>
              <a:t>http://</a:t>
            </a:r>
            <a:r>
              <a:rPr lang="en-GB" sz="1400" dirty="0" smtClean="0">
                <a:solidFill>
                  <a:schemeClr val="tx1">
                    <a:lumMod val="50000"/>
                    <a:lumOff val="50000"/>
                  </a:schemeClr>
                </a:solidFill>
              </a:rPr>
              <a:t>www.odi.org.uk/sites/odi.org.uk/files/odi-assets/events-documents/3501.pdf </a:t>
            </a:r>
          </a:p>
          <a:p>
            <a:r>
              <a:rPr lang="en-US" sz="2000" dirty="0" smtClean="0"/>
              <a:t>DFID. </a:t>
            </a:r>
            <a:r>
              <a:rPr lang="en-US" sz="2000" i="1" dirty="0" smtClean="0"/>
              <a:t>Tools for Political Economy Analysis. </a:t>
            </a:r>
            <a:r>
              <a:rPr lang="en-US" sz="2000" dirty="0" smtClean="0"/>
              <a:t>2009. </a:t>
            </a:r>
          </a:p>
          <a:p>
            <a:pPr lvl="1"/>
            <a:r>
              <a:rPr lang="en-US" sz="1100" dirty="0">
                <a:solidFill>
                  <a:schemeClr val="tx1">
                    <a:lumMod val="50000"/>
                    <a:lumOff val="50000"/>
                  </a:schemeClr>
                </a:solidFill>
              </a:rPr>
              <a:t>http://www.google.com/url?sa=t&amp;rct=j&amp;q=&amp;esrc=s&amp;source=web&amp;cd=1&amp;cad=rja&amp;ved=0CCUQFjAA&amp;url=http%3A%2F%2Fcapacity4dev.ec.europa.eu%2Fsystem%2Ffiles%2Ffile%2F16%2F07%2F2012_-_</a:t>
            </a:r>
            <a:r>
              <a:rPr lang="en-US" sz="1100" dirty="0" smtClean="0">
                <a:solidFill>
                  <a:schemeClr val="tx1">
                    <a:lumMod val="50000"/>
                    <a:lumOff val="50000"/>
                  </a:schemeClr>
                </a:solidFill>
              </a:rPr>
              <a:t>1626%2F3.htn_annex_a_tools.pdf&amp;ei=ODoMU-foGoflrAel_QE&amp;usg=AFQjCNEOXb5EVCu3tvj03FlhZPrtsCNENg&amp;sig2=Vd_KLMgiEK6QdtZNW7LehQ&amp;bvm=bv.61725948,d.bmk </a:t>
            </a:r>
          </a:p>
          <a:p>
            <a:r>
              <a:rPr lang="en-US" sz="2000" dirty="0" smtClean="0"/>
              <a:t>Development Leadership Program (DLP). </a:t>
            </a:r>
            <a:r>
              <a:rPr lang="en-US" sz="2000" i="1" dirty="0" smtClean="0"/>
              <a:t>Politics, Leadership and Coalitions in Development. </a:t>
            </a:r>
            <a:r>
              <a:rPr lang="en-US" sz="2000" dirty="0" smtClean="0"/>
              <a:t>2011 </a:t>
            </a:r>
          </a:p>
          <a:p>
            <a:pPr lvl="1">
              <a:spcAft>
                <a:spcPts val="600"/>
              </a:spcAft>
            </a:pPr>
            <a:r>
              <a:rPr lang="en-GB" sz="1400" dirty="0">
                <a:solidFill>
                  <a:schemeClr val="tx1">
                    <a:lumMod val="50000"/>
                    <a:lumOff val="50000"/>
                  </a:schemeClr>
                </a:solidFill>
              </a:rPr>
              <a:t>http://www.dlprog.org/ftp/view/Public%20Folder/Politics,%20Leadership%20and%20Coalitions%20in%20Development%20-%20Findings,%20insights%20and%20guidance.pdf </a:t>
            </a:r>
            <a:endParaRPr lang="en-GB" sz="1400" dirty="0" smtClean="0">
              <a:solidFill>
                <a:schemeClr val="tx1">
                  <a:lumMod val="50000"/>
                  <a:lumOff val="50000"/>
                </a:schemeClr>
              </a:solidFill>
            </a:endParaRPr>
          </a:p>
          <a:p>
            <a:r>
              <a:rPr lang="en-US" sz="2000" dirty="0"/>
              <a:t>The Asia Foundation. </a:t>
            </a:r>
            <a:r>
              <a:rPr lang="en-US" sz="2000" i="1" dirty="0" smtClean="0"/>
              <a:t>Built on Dreams, Grounded in Reality:</a:t>
            </a:r>
            <a:r>
              <a:rPr lang="en-US" sz="2000" dirty="0" smtClean="0"/>
              <a:t> </a:t>
            </a:r>
            <a:r>
              <a:rPr lang="en-US" sz="2000" i="1" dirty="0" smtClean="0"/>
              <a:t>Economic </a:t>
            </a:r>
            <a:r>
              <a:rPr lang="en-US" sz="2000" i="1" dirty="0"/>
              <a:t>Policy Reform in the </a:t>
            </a:r>
            <a:r>
              <a:rPr lang="en-US" sz="2000" i="1" dirty="0" smtClean="0"/>
              <a:t>Philippines. </a:t>
            </a:r>
            <a:r>
              <a:rPr lang="en-US" sz="2000" dirty="0" smtClean="0"/>
              <a:t>2011</a:t>
            </a:r>
          </a:p>
          <a:p>
            <a:pPr lvl="1">
              <a:spcAft>
                <a:spcPts val="600"/>
              </a:spcAft>
            </a:pPr>
            <a:r>
              <a:rPr lang="en-US" sz="1400" dirty="0">
                <a:solidFill>
                  <a:schemeClr val="tx1">
                    <a:lumMod val="50000"/>
                    <a:lumOff val="50000"/>
                  </a:schemeClr>
                </a:solidFill>
              </a:rPr>
              <a:t>http://asiafoundation.org/resources/pdfs/FRONT.pdf </a:t>
            </a:r>
            <a:endParaRPr lang="en-US" sz="1400" dirty="0" smtClean="0">
              <a:solidFill>
                <a:schemeClr val="tx1">
                  <a:lumMod val="50000"/>
                  <a:lumOff val="50000"/>
                </a:schemeClr>
              </a:solidFill>
            </a:endParaRPr>
          </a:p>
          <a:p>
            <a:r>
              <a:rPr lang="en-US" sz="2000" dirty="0"/>
              <a:t>DFID, World Bank, IFC, OECD. </a:t>
            </a:r>
            <a:r>
              <a:rPr lang="en-US" sz="2000" i="1" dirty="0" smtClean="0"/>
              <a:t>The PPD Handbook. </a:t>
            </a:r>
            <a:r>
              <a:rPr lang="en-US" sz="2000" dirty="0" smtClean="0"/>
              <a:t>2006</a:t>
            </a:r>
          </a:p>
          <a:p>
            <a:pPr lvl="1">
              <a:spcAft>
                <a:spcPts val="600"/>
              </a:spcAft>
            </a:pPr>
            <a:r>
              <a:rPr lang="en-US" sz="1400" dirty="0">
                <a:solidFill>
                  <a:schemeClr val="tx1">
                    <a:lumMod val="50000"/>
                    <a:lumOff val="50000"/>
                  </a:schemeClr>
                </a:solidFill>
              </a:rPr>
              <a:t>http://www.publicprivatedialogue.org/papers/PPD%20handbook.pdf </a:t>
            </a:r>
          </a:p>
          <a:p>
            <a:pPr lvl="1">
              <a:spcAft>
                <a:spcPts val="600"/>
              </a:spcAft>
            </a:pPr>
            <a:endParaRPr lang="en-GB"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 xmlns:p14="http://schemas.microsoft.com/office/powerpoint/2010/main" val="17887224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ChangeArrowheads="1"/>
          </p:cNvSpPr>
          <p:nvPr/>
        </p:nvSpPr>
        <p:spPr bwMode="auto">
          <a:xfrm>
            <a:off x="3124200" y="5562600"/>
            <a:ext cx="5638800" cy="1066800"/>
          </a:xfrm>
          <a:prstGeom prst="rect">
            <a:avLst/>
          </a:pr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s-ES"/>
          </a:p>
        </p:txBody>
      </p:sp>
      <p:pic>
        <p:nvPicPr>
          <p:cNvPr id="4" name="Picture 3" descr="PowerPoint_Background.jpg"/>
          <p:cNvPicPr>
            <a:picLocks noChangeAspect="1"/>
          </p:cNvPicPr>
          <p:nvPr/>
        </p:nvPicPr>
        <p:blipFill>
          <a:blip r:embed="rId3"/>
          <a:stretch>
            <a:fillRect/>
          </a:stretch>
        </p:blipFill>
        <p:spPr>
          <a:xfrm>
            <a:off x="-1" y="0"/>
            <a:ext cx="9144000" cy="6858000"/>
          </a:xfrm>
          <a:prstGeom prst="rect">
            <a:avLst/>
          </a:prstGeom>
        </p:spPr>
      </p:pic>
      <p:grpSp>
        <p:nvGrpSpPr>
          <p:cNvPr id="3" name="Group 2"/>
          <p:cNvGrpSpPr/>
          <p:nvPr/>
        </p:nvGrpSpPr>
        <p:grpSpPr>
          <a:xfrm>
            <a:off x="2933700" y="4380752"/>
            <a:ext cx="3276601" cy="1743681"/>
            <a:chOff x="2905590" y="4891691"/>
            <a:chExt cx="3276601" cy="1743681"/>
          </a:xfrm>
        </p:grpSpPr>
        <p:pic>
          <p:nvPicPr>
            <p:cNvPr id="5" name="Picture 4" descr="TAFCriticalIssues_60years_white.eps"/>
            <p:cNvPicPr>
              <a:picLocks noChangeAspect="1"/>
            </p:cNvPicPr>
            <p:nvPr/>
          </p:nvPicPr>
          <p:blipFill>
            <a:blip r:embed="rId4"/>
            <a:stretch>
              <a:fillRect/>
            </a:stretch>
          </p:blipFill>
          <p:spPr>
            <a:xfrm>
              <a:off x="3055391" y="6034691"/>
              <a:ext cx="2976997" cy="600681"/>
            </a:xfrm>
            <a:prstGeom prst="rect">
              <a:avLst/>
            </a:prstGeom>
          </p:spPr>
        </p:pic>
        <p:pic>
          <p:nvPicPr>
            <p:cNvPr id="6" name="Picture 5" descr="TAFlogo_hz [white].eps"/>
            <p:cNvPicPr>
              <a:picLocks noChangeAspect="1"/>
            </p:cNvPicPr>
            <p:nvPr/>
          </p:nvPicPr>
          <p:blipFill>
            <a:blip r:embed="rId5"/>
            <a:stretch>
              <a:fillRect/>
            </a:stretch>
          </p:blipFill>
          <p:spPr>
            <a:xfrm>
              <a:off x="2905590" y="4891691"/>
              <a:ext cx="3276601" cy="1649677"/>
            </a:xfrm>
            <a:prstGeom prst="rect">
              <a:avLst/>
            </a:prstGeom>
          </p:spPr>
        </p:pic>
      </p:grpSp>
      <p:sp>
        <p:nvSpPr>
          <p:cNvPr id="7" name="Rectangle 6"/>
          <p:cNvSpPr/>
          <p:nvPr/>
        </p:nvSpPr>
        <p:spPr>
          <a:xfrm>
            <a:off x="3009900" y="3124200"/>
            <a:ext cx="3124200" cy="6096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bg1"/>
                </a:solidFill>
              </a:rPr>
              <a:t>Thank You </a:t>
            </a:r>
            <a:endParaRPr lang="en-US" sz="3200" b="1" i="1" dirty="0">
              <a:solidFill>
                <a:schemeClr val="bg1"/>
              </a:solidFill>
            </a:endParaRPr>
          </a:p>
        </p:txBody>
      </p:sp>
    </p:spTree>
    <p:extLst>
      <p:ext uri="{BB962C8B-B14F-4D97-AF65-F5344CB8AC3E}">
        <p14:creationId xmlns="" xmlns:p14="http://schemas.microsoft.com/office/powerpoint/2010/main" val="1510622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1143000"/>
          </a:xfrm>
        </p:spPr>
        <p:txBody>
          <a:bodyPr>
            <a:normAutofit/>
          </a:bodyPr>
          <a:lstStyle/>
          <a:p>
            <a:r>
              <a:rPr lang="en-US" dirty="0" smtClean="0"/>
              <a:t>Thinking politically about development </a:t>
            </a:r>
            <a:endParaRPr lang="en-US"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4</a:t>
            </a:fld>
            <a:endParaRPr lang="en-US"/>
          </a:p>
        </p:txBody>
      </p:sp>
      <p:sp>
        <p:nvSpPr>
          <p:cNvPr id="15" name="Content Placeholder 2"/>
          <p:cNvSpPr>
            <a:spLocks noGrp="1"/>
          </p:cNvSpPr>
          <p:nvPr>
            <p:ph idx="1"/>
          </p:nvPr>
        </p:nvSpPr>
        <p:spPr>
          <a:xfrm>
            <a:off x="457200" y="1295400"/>
            <a:ext cx="8229600" cy="4876800"/>
          </a:xfrm>
        </p:spPr>
        <p:txBody>
          <a:bodyPr>
            <a:normAutofit/>
          </a:bodyPr>
          <a:lstStyle/>
          <a:p>
            <a:pPr marL="514350" indent="-514350">
              <a:buFont typeface="+mj-lt"/>
              <a:buAutoNum type="arabicPeriod"/>
            </a:pPr>
            <a:r>
              <a:rPr lang="en-US" sz="2400" b="1" dirty="0" smtClean="0"/>
              <a:t>Politics matters</a:t>
            </a:r>
            <a:r>
              <a:rPr lang="en-US" sz="2400" dirty="0" smtClean="0"/>
              <a:t>, but technical, administrative and practical components must also be in place for positive outcomes to occur</a:t>
            </a:r>
          </a:p>
          <a:p>
            <a:pPr marL="514350" indent="-514350">
              <a:buFont typeface="+mj-lt"/>
              <a:buAutoNum type="arabicPeriod"/>
            </a:pPr>
            <a:r>
              <a:rPr lang="en-US" sz="2400" b="1" dirty="0" smtClean="0"/>
              <a:t>Agency matters: </a:t>
            </a:r>
            <a:r>
              <a:rPr lang="en-US" sz="2400" dirty="0" smtClean="0"/>
              <a:t>structural/cultural/institutional factors do not automatically determine behaviour; rather there is room for maneuver </a:t>
            </a:r>
          </a:p>
          <a:p>
            <a:pPr marL="514350" indent="-514350">
              <a:buFont typeface="+mj-lt"/>
              <a:buAutoNum type="arabicPeriod"/>
            </a:pPr>
            <a:r>
              <a:rPr lang="en-US" sz="2400" b="1" dirty="0" smtClean="0"/>
              <a:t>Leadership matters</a:t>
            </a:r>
            <a:r>
              <a:rPr lang="en-US" sz="2400" dirty="0" smtClean="0"/>
              <a:t>, but leaders should be understood not as solitary actors; instead, leadership is seen as the process of mobilizing people and resources </a:t>
            </a:r>
          </a:p>
          <a:p>
            <a:pPr marL="514350" indent="-514350">
              <a:buFont typeface="+mj-lt"/>
              <a:buAutoNum type="arabicPeriod"/>
            </a:pPr>
            <a:r>
              <a:rPr lang="en-US" sz="2400" b="1" dirty="0" smtClean="0"/>
              <a:t>Coalitions </a:t>
            </a:r>
            <a:r>
              <a:rPr lang="en-US" sz="2400" dirty="0" smtClean="0"/>
              <a:t>play important roles in impeding or promoting reform, and must be considered as a central part of the political landscape </a:t>
            </a:r>
            <a:endParaRPr lang="en-US" sz="2400" b="1" dirty="0" smtClean="0"/>
          </a:p>
          <a:p>
            <a:pPr marL="514350" indent="-514350">
              <a:buFont typeface="+mj-lt"/>
              <a:buAutoNum type="arabicPeriod"/>
            </a:pPr>
            <a:endParaRPr lang="en-US" dirty="0"/>
          </a:p>
        </p:txBody>
      </p:sp>
    </p:spTree>
    <p:extLst>
      <p:ext uri="{BB962C8B-B14F-4D97-AF65-F5344CB8AC3E}">
        <p14:creationId xmlns="" xmlns:p14="http://schemas.microsoft.com/office/powerpoint/2010/main" val="1123422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1026" name="Picture 2" descr="C:\Users\Nayef\AppData\Local\Temp\ScreenClip.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1010367" y="1066800"/>
            <a:ext cx="6838233" cy="5200762"/>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itle 1"/>
          <p:cNvSpPr>
            <a:spLocks noGrp="1"/>
          </p:cNvSpPr>
          <p:nvPr>
            <p:ph type="title"/>
          </p:nvPr>
        </p:nvSpPr>
        <p:spPr>
          <a:xfrm>
            <a:off x="228600" y="0"/>
            <a:ext cx="8763000" cy="1143000"/>
          </a:xfrm>
        </p:spPr>
        <p:txBody>
          <a:bodyPr>
            <a:normAutofit/>
          </a:bodyPr>
          <a:lstStyle/>
          <a:p>
            <a:r>
              <a:rPr lang="en-US" dirty="0" smtClean="0"/>
              <a:t>Thinking politically about development </a:t>
            </a:r>
            <a:endParaRPr lang="en-US" dirty="0"/>
          </a:p>
        </p:txBody>
      </p:sp>
    </p:spTree>
    <p:extLst>
      <p:ext uri="{BB962C8B-B14F-4D97-AF65-F5344CB8AC3E}">
        <p14:creationId xmlns="" xmlns:p14="http://schemas.microsoft.com/office/powerpoint/2010/main" val="3168696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t>The Development Entrepreneurship Approach</a:t>
            </a:r>
            <a:endParaRPr lang="en-US" dirty="0"/>
          </a:p>
        </p:txBody>
      </p:sp>
      <p:sp>
        <p:nvSpPr>
          <p:cNvPr id="3" name="Content Placeholder 2"/>
          <p:cNvSpPr>
            <a:spLocks noGrp="1"/>
          </p:cNvSpPr>
          <p:nvPr>
            <p:ph idx="1"/>
          </p:nvPr>
        </p:nvSpPr>
        <p:spPr>
          <a:xfrm>
            <a:off x="457200" y="1295400"/>
            <a:ext cx="8229600" cy="5257800"/>
          </a:xfrm>
        </p:spPr>
        <p:txBody>
          <a:bodyPr>
            <a:normAutofit/>
          </a:bodyPr>
          <a:lstStyle/>
          <a:p>
            <a:r>
              <a:rPr lang="en-US" sz="2400" dirty="0" smtClean="0"/>
              <a:t>Technical analysis, political economy analysis and political action are integrated in an </a:t>
            </a:r>
            <a:r>
              <a:rPr lang="en-US" sz="2400" b="1" dirty="0" smtClean="0"/>
              <a:t>iterative search </a:t>
            </a:r>
            <a:r>
              <a:rPr lang="en-US" sz="2400" dirty="0" smtClean="0"/>
              <a:t>process for breakthroughs</a:t>
            </a:r>
          </a:p>
          <a:p>
            <a:r>
              <a:rPr lang="en-US" sz="2400" dirty="0" smtClean="0"/>
              <a:t>The target is </a:t>
            </a:r>
            <a:r>
              <a:rPr lang="en-US" sz="2400" b="1" dirty="0" smtClean="0"/>
              <a:t>technically sound, politically feasible </a:t>
            </a:r>
            <a:r>
              <a:rPr lang="en-US" sz="2400" dirty="0" smtClean="0"/>
              <a:t>reforms </a:t>
            </a:r>
          </a:p>
          <a:p>
            <a:r>
              <a:rPr lang="en-US" sz="2400" dirty="0" smtClean="0"/>
              <a:t>Use of </a:t>
            </a:r>
            <a:r>
              <a:rPr lang="en-US" sz="2400" b="1" dirty="0" smtClean="0"/>
              <a:t>reform conjunctures</a:t>
            </a:r>
            <a:r>
              <a:rPr lang="en-US" sz="2400" dirty="0" smtClean="0"/>
              <a:t>: unforeseen events or circumstances that render the reform target politically feasible </a:t>
            </a:r>
          </a:p>
          <a:p>
            <a:r>
              <a:rPr lang="en-US" sz="2400" dirty="0" smtClean="0"/>
              <a:t>Identification of </a:t>
            </a:r>
            <a:r>
              <a:rPr lang="en-US" sz="2400" b="1" dirty="0" smtClean="0"/>
              <a:t>development entrepreneurs</a:t>
            </a:r>
            <a:r>
              <a:rPr lang="en-US" sz="2400" dirty="0" smtClean="0"/>
              <a:t>, who are willing to strategically engage themselves in political networking and bargaining, in pursuit of reforms </a:t>
            </a:r>
          </a:p>
          <a:p>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 xmlns:p14="http://schemas.microsoft.com/office/powerpoint/2010/main" val="451862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t>The Development Entrepreneurship Approach</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2050" name="Picture 2" descr="C:\Users\Nayef\AppData\Local\Temp\ScreenClip.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85032" y="2128838"/>
            <a:ext cx="7373937" cy="26003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74323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p:cNvSpPr/>
          <p:nvPr/>
        </p:nvSpPr>
        <p:spPr>
          <a:xfrm>
            <a:off x="304800" y="2971800"/>
            <a:ext cx="8305800" cy="533400"/>
          </a:xfrm>
          <a:prstGeom prst="rect">
            <a:avLst/>
          </a:prstGeom>
          <a:solidFill>
            <a:srgbClr val="99009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3" name="Content Placeholder 2"/>
          <p:cNvSpPr>
            <a:spLocks noGrp="1"/>
          </p:cNvSpPr>
          <p:nvPr>
            <p:ph idx="4294967295"/>
          </p:nvPr>
        </p:nvSpPr>
        <p:spPr>
          <a:xfrm>
            <a:off x="381000" y="1905000"/>
            <a:ext cx="8153400" cy="3276600"/>
          </a:xfrm>
        </p:spPr>
        <p:txBody>
          <a:bodyPr>
            <a:normAutofit/>
          </a:bodyPr>
          <a:lstStyle/>
          <a:p>
            <a:pPr marL="514350" indent="-514350">
              <a:lnSpc>
                <a:spcPct val="150000"/>
              </a:lnSpc>
              <a:buFont typeface="+mj-lt"/>
              <a:buAutoNum type="arabicPeriod"/>
            </a:pPr>
            <a:r>
              <a:rPr lang="en-US" sz="2000" dirty="0" smtClean="0">
                <a:solidFill>
                  <a:schemeClr val="bg1">
                    <a:lumMod val="75000"/>
                  </a:schemeClr>
                </a:solidFill>
              </a:rPr>
              <a:t>Introducing political economy analysis and the Development Entrepreneurship (DE) Approach </a:t>
            </a:r>
          </a:p>
          <a:p>
            <a:pPr marL="514350" indent="-514350">
              <a:lnSpc>
                <a:spcPct val="150000"/>
              </a:lnSpc>
              <a:buFont typeface="+mj-lt"/>
              <a:buAutoNum type="arabicPeriod"/>
            </a:pPr>
            <a:r>
              <a:rPr lang="en-US" sz="2000" b="1" dirty="0" smtClean="0">
                <a:solidFill>
                  <a:schemeClr val="bg1"/>
                </a:solidFill>
              </a:rPr>
              <a:t>The DE Program in Bangladesh </a:t>
            </a:r>
          </a:p>
          <a:p>
            <a:pPr marL="514350" indent="-514350">
              <a:lnSpc>
                <a:spcPct val="150000"/>
              </a:lnSpc>
              <a:buFont typeface="+mj-lt"/>
              <a:buAutoNum type="arabicPeriod"/>
            </a:pPr>
            <a:r>
              <a:rPr lang="en-US" sz="2000" dirty="0" smtClean="0">
                <a:solidFill>
                  <a:schemeClr val="bg1">
                    <a:lumMod val="75000"/>
                  </a:schemeClr>
                </a:solidFill>
              </a:rPr>
              <a:t>Case Study: Use of PPD in the ICT Sector Intervention </a:t>
            </a:r>
          </a:p>
          <a:p>
            <a:pPr marL="514350" indent="-514350">
              <a:lnSpc>
                <a:spcPct val="150000"/>
              </a:lnSpc>
              <a:buFont typeface="+mj-lt"/>
              <a:buAutoNum type="arabicPeriod"/>
            </a:pPr>
            <a:r>
              <a:rPr lang="en-US" sz="2000" dirty="0">
                <a:solidFill>
                  <a:schemeClr val="bg1">
                    <a:lumMod val="75000"/>
                  </a:schemeClr>
                </a:solidFill>
              </a:rPr>
              <a:t>Tools and techniques for facilitating iterative, PEA-based programming for policy reforms  </a:t>
            </a:r>
          </a:p>
          <a:p>
            <a:pPr marL="514350" indent="-514350">
              <a:lnSpc>
                <a:spcPct val="150000"/>
              </a:lnSpc>
              <a:buFont typeface="+mj-lt"/>
              <a:buAutoNum type="arabicPeriod"/>
            </a:pPr>
            <a:endParaRPr lang="en-US" sz="2000" dirty="0" smtClean="0">
              <a:solidFill>
                <a:schemeClr val="bg1">
                  <a:lumMod val="75000"/>
                </a:schemeClr>
              </a:solidFill>
            </a:endParaRPr>
          </a:p>
          <a:p>
            <a:pPr marL="514350" indent="-514350">
              <a:lnSpc>
                <a:spcPct val="150000"/>
              </a:lnSpc>
              <a:buFont typeface="+mj-lt"/>
              <a:buAutoNum type="arabicPeriod"/>
            </a:pPr>
            <a:endParaRPr lang="en-US" sz="2000" dirty="0"/>
          </a:p>
        </p:txBody>
      </p:sp>
      <p:sp>
        <p:nvSpPr>
          <p:cNvPr id="5" name="Title 1"/>
          <p:cNvSpPr txBox="1">
            <a:spLocks/>
          </p:cNvSpPr>
          <p:nvPr/>
        </p:nvSpPr>
        <p:spPr>
          <a:xfrm>
            <a:off x="457200" y="609600"/>
            <a:ext cx="84582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660066"/>
                </a:solidFill>
                <a:latin typeface="Droid Serif" pitchFamily="18" charset="0"/>
                <a:ea typeface="Droid Serif" pitchFamily="18" charset="0"/>
                <a:cs typeface="Droid Serif" pitchFamily="18" charset="0"/>
              </a:rPr>
              <a:t>Political Economy Analysis in the field: The Development Entrepreneurship Approach</a:t>
            </a:r>
            <a:endParaRPr lang="en-US" sz="2400" dirty="0">
              <a:solidFill>
                <a:srgbClr val="660066"/>
              </a:solidFill>
              <a:latin typeface="Droid Serif" pitchFamily="18" charset="0"/>
              <a:ea typeface="Droid Serif" pitchFamily="18" charset="0"/>
              <a:cs typeface="Droid Serif" pitchFamily="18" charset="0"/>
            </a:endParaRPr>
          </a:p>
        </p:txBody>
      </p:sp>
    </p:spTree>
    <p:extLst>
      <p:ext uri="{BB962C8B-B14F-4D97-AF65-F5344CB8AC3E}">
        <p14:creationId xmlns="" xmlns:p14="http://schemas.microsoft.com/office/powerpoint/2010/main" val="1076028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Target sectors under the DE Program  </a:t>
            </a:r>
            <a:endParaRPr lang="en-US" dirty="0"/>
          </a:p>
        </p:txBody>
      </p:sp>
      <p:sp>
        <p:nvSpPr>
          <p:cNvPr id="3" name="Content Placeholder 2"/>
          <p:cNvSpPr>
            <a:spLocks noGrp="1"/>
          </p:cNvSpPr>
          <p:nvPr>
            <p:ph idx="1"/>
          </p:nvPr>
        </p:nvSpPr>
        <p:spPr>
          <a:xfrm>
            <a:off x="457200" y="1295400"/>
            <a:ext cx="8229600" cy="1524000"/>
          </a:xfrm>
        </p:spPr>
        <p:txBody>
          <a:bodyPr/>
          <a:lstStyle/>
          <a:p>
            <a:r>
              <a:rPr lang="en-US" sz="2400" dirty="0"/>
              <a:t>The program utilizes a </a:t>
            </a:r>
            <a:r>
              <a:rPr lang="en-US" sz="2400" dirty="0" smtClean="0"/>
              <a:t>flexible</a:t>
            </a:r>
            <a:r>
              <a:rPr lang="en-US" sz="2400" dirty="0"/>
              <a:t>, iterative approach, seeking business-enabling policy reforms to remove binding constraints in high-potential sectors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5" name="Table 4"/>
          <p:cNvGraphicFramePr>
            <a:graphicFrameLocks noGrp="1"/>
          </p:cNvGraphicFramePr>
          <p:nvPr>
            <p:extLst>
              <p:ext uri="{D42A27DB-BD31-4B8C-83A1-F6EECF244321}">
                <p14:modId xmlns="" xmlns:p14="http://schemas.microsoft.com/office/powerpoint/2010/main" val="1304289185"/>
              </p:ext>
            </p:extLst>
          </p:nvPr>
        </p:nvGraphicFramePr>
        <p:xfrm>
          <a:off x="495300" y="2819400"/>
          <a:ext cx="8153400" cy="3114040"/>
        </p:xfrm>
        <a:graphic>
          <a:graphicData uri="http://schemas.openxmlformats.org/drawingml/2006/table">
            <a:tbl>
              <a:tblPr firstRow="1" bandRow="1">
                <a:tableStyleId>{2D5ABB26-0587-4C30-8999-92F81FD0307C}</a:tableStyleId>
              </a:tblPr>
              <a:tblGrid>
                <a:gridCol w="2059806"/>
                <a:gridCol w="2574758"/>
                <a:gridCol w="3518836"/>
              </a:tblGrid>
              <a:tr h="370840">
                <a:tc>
                  <a:txBody>
                    <a:bodyPr/>
                    <a:lstStyle/>
                    <a:p>
                      <a:r>
                        <a:rPr lang="en-US" b="1" i="1" dirty="0" smtClean="0"/>
                        <a:t>Sector </a:t>
                      </a:r>
                      <a:endParaRPr lang="en-US" b="1" i="1" dirty="0"/>
                    </a:p>
                  </a:txBody>
                  <a:tcPr>
                    <a:lnB w="28575" cap="flat" cmpd="sng" algn="ctr">
                      <a:solidFill>
                        <a:schemeClr val="tx1"/>
                      </a:solidFill>
                      <a:prstDash val="solid"/>
                      <a:round/>
                      <a:headEnd type="none" w="med" len="med"/>
                      <a:tailEnd type="none" w="med" len="med"/>
                    </a:lnB>
                  </a:tcPr>
                </a:tc>
                <a:tc>
                  <a:txBody>
                    <a:bodyPr/>
                    <a:lstStyle/>
                    <a:p>
                      <a:r>
                        <a:rPr lang="en-US" b="1" i="1" dirty="0" smtClean="0"/>
                        <a:t>Constraint</a:t>
                      </a:r>
                      <a:endParaRPr lang="en-US" b="1" i="1" dirty="0"/>
                    </a:p>
                  </a:txBody>
                  <a:tcPr>
                    <a:lnB w="28575" cap="flat" cmpd="sng" algn="ctr">
                      <a:solidFill>
                        <a:schemeClr val="tx1"/>
                      </a:solidFill>
                      <a:prstDash val="solid"/>
                      <a:round/>
                      <a:headEnd type="none" w="med" len="med"/>
                      <a:tailEnd type="none" w="med" len="med"/>
                    </a:lnB>
                  </a:tcPr>
                </a:tc>
                <a:tc>
                  <a:txBody>
                    <a:bodyPr/>
                    <a:lstStyle/>
                    <a:p>
                      <a:r>
                        <a:rPr lang="en-US" b="1" i="1" dirty="0" smtClean="0"/>
                        <a:t>Key Actors </a:t>
                      </a:r>
                      <a:endParaRPr lang="en-US" b="1" i="1" dirty="0"/>
                    </a:p>
                  </a:txBody>
                  <a:tcPr>
                    <a:lnB w="28575" cap="flat" cmpd="sng" algn="ctr">
                      <a:solidFill>
                        <a:schemeClr val="tx1"/>
                      </a:solidFill>
                      <a:prstDash val="solid"/>
                      <a:round/>
                      <a:headEnd type="none" w="med" len="med"/>
                      <a:tailEnd type="none" w="med" len="med"/>
                    </a:lnB>
                  </a:tcPr>
                </a:tc>
              </a:tr>
              <a:tr h="370840">
                <a:tc>
                  <a:txBody>
                    <a:bodyPr/>
                    <a:lstStyle/>
                    <a:p>
                      <a:r>
                        <a:rPr lang="en-US" dirty="0" smtClean="0"/>
                        <a:t>Leather</a:t>
                      </a:r>
                      <a:endParaRPr lang="en-US" dirty="0"/>
                    </a:p>
                  </a:txBody>
                  <a:tcPr>
                    <a:lnT w="28575" cap="flat" cmpd="sng" algn="ctr">
                      <a:solidFill>
                        <a:schemeClr val="tx1"/>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dirty="0" smtClean="0"/>
                        <a:t>Lack</a:t>
                      </a:r>
                      <a:r>
                        <a:rPr lang="en-US" baseline="0" dirty="0" smtClean="0"/>
                        <a:t> of environmental compliance </a:t>
                      </a:r>
                      <a:endParaRPr lang="en-US" dirty="0"/>
                    </a:p>
                  </a:txBody>
                  <a:tcPr>
                    <a:lnT w="28575" cap="flat" cmpd="sng" algn="ctr">
                      <a:solidFill>
                        <a:schemeClr val="tx1"/>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dirty="0" smtClean="0"/>
                        <a:t>Leather associations, exporters and domestic market suppliers,</a:t>
                      </a:r>
                      <a:r>
                        <a:rPr lang="en-US" baseline="0" dirty="0" smtClean="0"/>
                        <a:t> Ministry of Industries </a:t>
                      </a:r>
                      <a:endParaRPr lang="en-US" dirty="0"/>
                    </a:p>
                  </a:txBody>
                  <a:tcPr>
                    <a:lnT w="28575" cap="flat" cmpd="sng" algn="ctr">
                      <a:solidFill>
                        <a:schemeClr val="tx1"/>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a:txBody>
                    <a:bodyPr/>
                    <a:lstStyle/>
                    <a:p>
                      <a:r>
                        <a:rPr lang="en-US" dirty="0" smtClean="0"/>
                        <a:t>ICT </a:t>
                      </a:r>
                      <a:endParaRPr lang="en-US" dirty="0"/>
                    </a:p>
                  </a:txBody>
                  <a:tcP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dirty="0" smtClean="0"/>
                        <a:t>Lack of competition in bandwidth markets </a:t>
                      </a:r>
                      <a:endParaRPr lang="en-US" dirty="0"/>
                    </a:p>
                  </a:txBody>
                  <a:tcP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dirty="0" smtClean="0"/>
                        <a:t>Submarine cable operator, national backhaul operators, mobile </a:t>
                      </a:r>
                      <a:r>
                        <a:rPr lang="en-US" dirty="0" err="1" smtClean="0"/>
                        <a:t>telcos</a:t>
                      </a:r>
                      <a:r>
                        <a:rPr lang="en-US" dirty="0" smtClean="0"/>
                        <a:t>,</a:t>
                      </a:r>
                      <a:r>
                        <a:rPr lang="en-US" baseline="0" dirty="0" smtClean="0"/>
                        <a:t> telecom regulator</a:t>
                      </a:r>
                      <a:endParaRPr lang="en-US" dirty="0"/>
                    </a:p>
                  </a:txBody>
                  <a:tcP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a:txBody>
                    <a:bodyPr/>
                    <a:lstStyle/>
                    <a:p>
                      <a:r>
                        <a:rPr lang="en-US" dirty="0" smtClean="0"/>
                        <a:t>Energy </a:t>
                      </a:r>
                      <a:endParaRPr lang="en-US" dirty="0"/>
                    </a:p>
                  </a:txBody>
                  <a:tcPr>
                    <a:lnT w="3175" cap="flat" cmpd="sng" algn="ctr">
                      <a:solidFill>
                        <a:schemeClr val="bg1">
                          <a:lumMod val="50000"/>
                        </a:schemeClr>
                      </a:solidFill>
                      <a:prstDash val="solid"/>
                      <a:round/>
                      <a:headEnd type="none" w="med" len="med"/>
                      <a:tailEnd type="none" w="med" len="med"/>
                    </a:lnT>
                  </a:tcPr>
                </a:tc>
                <a:tc>
                  <a:txBody>
                    <a:bodyPr/>
                    <a:lstStyle/>
                    <a:p>
                      <a:r>
                        <a:rPr lang="en-US" dirty="0" smtClean="0"/>
                        <a:t>Lack of a policy for a sustainable</a:t>
                      </a:r>
                      <a:r>
                        <a:rPr lang="en-US" baseline="0" dirty="0" smtClean="0"/>
                        <a:t> energy basket </a:t>
                      </a:r>
                      <a:endParaRPr lang="en-US" dirty="0"/>
                    </a:p>
                  </a:txBody>
                  <a:tcPr>
                    <a:lnT w="3175" cap="flat" cmpd="sng" algn="ctr">
                      <a:solidFill>
                        <a:schemeClr val="bg1">
                          <a:lumMod val="50000"/>
                        </a:schemeClr>
                      </a:solidFill>
                      <a:prstDash val="solid"/>
                      <a:round/>
                      <a:headEnd type="none" w="med" len="med"/>
                      <a:tailEnd type="none" w="med" len="med"/>
                    </a:lnT>
                  </a:tcPr>
                </a:tc>
                <a:tc>
                  <a:txBody>
                    <a:bodyPr/>
                    <a:lstStyle/>
                    <a:p>
                      <a:r>
                        <a:rPr lang="en-US" dirty="0" smtClean="0"/>
                        <a:t>Private power generation companies, energy regulator,</a:t>
                      </a:r>
                      <a:r>
                        <a:rPr lang="en-US" baseline="0" dirty="0" smtClean="0"/>
                        <a:t> </a:t>
                      </a:r>
                      <a:endParaRPr lang="en-US" dirty="0"/>
                    </a:p>
                  </a:txBody>
                  <a:tcPr>
                    <a:lnT w="3175" cap="flat" cmpd="sng" algn="ctr">
                      <a:solidFill>
                        <a:schemeClr val="bg1">
                          <a:lumMod val="50000"/>
                        </a:schemeClr>
                      </a:solidFill>
                      <a:prstDash val="solid"/>
                      <a:round/>
                      <a:headEnd type="none" w="med" len="med"/>
                      <a:tailEnd type="none" w="med" len="med"/>
                    </a:lnT>
                  </a:tcPr>
                </a:tc>
              </a:tr>
            </a:tbl>
          </a:graphicData>
        </a:graphic>
      </p:graphicFrame>
    </p:spTree>
    <p:extLst>
      <p:ext uri="{BB962C8B-B14F-4D97-AF65-F5344CB8AC3E}">
        <p14:creationId xmlns="" xmlns:p14="http://schemas.microsoft.com/office/powerpoint/2010/main" val="1201927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3483</TotalTime>
  <Words>2310</Words>
  <Application>Microsoft Office PowerPoint</Application>
  <PresentationFormat>On-screen Show (4:3)</PresentationFormat>
  <Paragraphs>266</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Political Economy Analysis in the field:  The Development Entrepreneurship Approach</vt:lpstr>
      <vt:lpstr>Slide 2</vt:lpstr>
      <vt:lpstr>Slide 3</vt:lpstr>
      <vt:lpstr>Thinking politically about development </vt:lpstr>
      <vt:lpstr>Thinking politically about development </vt:lpstr>
      <vt:lpstr>The Development Entrepreneurship Approach</vt:lpstr>
      <vt:lpstr>The Development Entrepreneurship Approach</vt:lpstr>
      <vt:lpstr>Slide 8</vt:lpstr>
      <vt:lpstr>Target sectors under the DE Program  </vt:lpstr>
      <vt:lpstr>Application of DE Model in Bangladesh</vt:lpstr>
      <vt:lpstr>Use of PPD in the DE Program </vt:lpstr>
      <vt:lpstr>Overall strategy for PPD </vt:lpstr>
      <vt:lpstr>Slide 13</vt:lpstr>
      <vt:lpstr>Use of Theory of Change framework in political economy-based interventions </vt:lpstr>
      <vt:lpstr>Monitoring and Evaluation of political economy interventions using the TOC</vt:lpstr>
      <vt:lpstr>Theory of Change for the ICT sector intervention  </vt:lpstr>
      <vt:lpstr>Structure of the ICT Sector </vt:lpstr>
      <vt:lpstr>Contextual Issues in ICT Sector PPD  </vt:lpstr>
      <vt:lpstr>Contextual Issues in ICT Sector PPD  </vt:lpstr>
      <vt:lpstr>Highlights of PPD techniques in the political economy context </vt:lpstr>
      <vt:lpstr>Roles of relevant stakeholders </vt:lpstr>
      <vt:lpstr>Roles of relevant stakeholders </vt:lpstr>
      <vt:lpstr>Roles of relevant stakeholders </vt:lpstr>
      <vt:lpstr>Roadmap for political economy-based PPDs</vt:lpstr>
      <vt:lpstr>Roadmap for political economy-based PPDs</vt:lpstr>
      <vt:lpstr>Roadmap for political economy-based PPDs</vt:lpstr>
      <vt:lpstr>Identifying binding constraints </vt:lpstr>
      <vt:lpstr>Different types of champions may need to be handled differently </vt:lpstr>
      <vt:lpstr>Lessons learned  </vt:lpstr>
      <vt:lpstr>Further Readings </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Nayef</dc:creator>
  <cp:lastModifiedBy>User</cp:lastModifiedBy>
  <cp:revision>214</cp:revision>
  <cp:lastPrinted>2014-02-25T06:49:46Z</cp:lastPrinted>
  <dcterms:created xsi:type="dcterms:W3CDTF">2006-08-16T00:00:00Z</dcterms:created>
  <dcterms:modified xsi:type="dcterms:W3CDTF">2014-03-01T18:22:06Z</dcterms:modified>
</cp:coreProperties>
</file>